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59" r:id="rId6"/>
    <p:sldId id="274" r:id="rId7"/>
    <p:sldId id="275" r:id="rId8"/>
    <p:sldId id="260" r:id="rId9"/>
    <p:sldId id="261" r:id="rId10"/>
    <p:sldId id="262" r:id="rId11"/>
    <p:sldId id="276" r:id="rId12"/>
    <p:sldId id="277" r:id="rId13"/>
    <p:sldId id="263" r:id="rId14"/>
    <p:sldId id="264" r:id="rId15"/>
    <p:sldId id="265" r:id="rId16"/>
    <p:sldId id="266" r:id="rId17"/>
    <p:sldId id="267" r:id="rId18"/>
    <p:sldId id="278" r:id="rId19"/>
    <p:sldId id="268" r:id="rId20"/>
    <p:sldId id="271"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CCFF"/>
    <a:srgbClr val="00FFFF"/>
    <a:srgbClr val="CCFFFF"/>
    <a:srgbClr val="0099CC"/>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7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B57F157-5F4C-4A68-B07D-1A3ABC1BF015}" type="datetimeFigureOut">
              <a:rPr lang="en-US" smtClean="0"/>
              <a:pPr/>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419B-8F31-4B4A-9188-2383086B79E2}" type="slidenum">
              <a:rPr lang="en-US" smtClean="0"/>
              <a:pPr/>
              <a:t>‹#›</a:t>
            </a:fld>
            <a:endParaRPr lang="en-US"/>
          </a:p>
        </p:txBody>
      </p:sp>
    </p:spTree>
    <p:extLst>
      <p:ext uri="{BB962C8B-B14F-4D97-AF65-F5344CB8AC3E}">
        <p14:creationId xmlns:p14="http://schemas.microsoft.com/office/powerpoint/2010/main" val="464131536"/>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57F157-5F4C-4A68-B07D-1A3ABC1BF015}" type="datetimeFigureOut">
              <a:rPr lang="en-US" smtClean="0"/>
              <a:pPr/>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419B-8F31-4B4A-9188-2383086B79E2}" type="slidenum">
              <a:rPr lang="en-US" smtClean="0"/>
              <a:pPr/>
              <a:t>‹#›</a:t>
            </a:fld>
            <a:endParaRPr lang="en-US"/>
          </a:p>
        </p:txBody>
      </p:sp>
    </p:spTree>
    <p:extLst>
      <p:ext uri="{BB962C8B-B14F-4D97-AF65-F5344CB8AC3E}">
        <p14:creationId xmlns:p14="http://schemas.microsoft.com/office/powerpoint/2010/main" val="1682498404"/>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57F157-5F4C-4A68-B07D-1A3ABC1BF015}" type="datetimeFigureOut">
              <a:rPr lang="en-US" smtClean="0"/>
              <a:pPr/>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419B-8F31-4B4A-9188-2383086B79E2}" type="slidenum">
              <a:rPr lang="en-US" smtClean="0"/>
              <a:pPr/>
              <a:t>‹#›</a:t>
            </a:fld>
            <a:endParaRPr lang="en-US"/>
          </a:p>
        </p:txBody>
      </p:sp>
    </p:spTree>
    <p:extLst>
      <p:ext uri="{BB962C8B-B14F-4D97-AF65-F5344CB8AC3E}">
        <p14:creationId xmlns:p14="http://schemas.microsoft.com/office/powerpoint/2010/main" val="4083135313"/>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57F157-5F4C-4A68-B07D-1A3ABC1BF015}" type="datetimeFigureOut">
              <a:rPr lang="en-US" smtClean="0"/>
              <a:pPr/>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419B-8F31-4B4A-9188-2383086B79E2}" type="slidenum">
              <a:rPr lang="en-US" smtClean="0"/>
              <a:pPr/>
              <a:t>‹#›</a:t>
            </a:fld>
            <a:endParaRPr lang="en-US"/>
          </a:p>
        </p:txBody>
      </p:sp>
    </p:spTree>
    <p:extLst>
      <p:ext uri="{BB962C8B-B14F-4D97-AF65-F5344CB8AC3E}">
        <p14:creationId xmlns:p14="http://schemas.microsoft.com/office/powerpoint/2010/main" val="4051548791"/>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57F157-5F4C-4A68-B07D-1A3ABC1BF015}" type="datetimeFigureOut">
              <a:rPr lang="en-US" smtClean="0"/>
              <a:pPr/>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419B-8F31-4B4A-9188-2383086B79E2}" type="slidenum">
              <a:rPr lang="en-US" smtClean="0"/>
              <a:pPr/>
              <a:t>‹#›</a:t>
            </a:fld>
            <a:endParaRPr lang="en-US"/>
          </a:p>
        </p:txBody>
      </p:sp>
    </p:spTree>
    <p:extLst>
      <p:ext uri="{BB962C8B-B14F-4D97-AF65-F5344CB8AC3E}">
        <p14:creationId xmlns:p14="http://schemas.microsoft.com/office/powerpoint/2010/main" val="3517607031"/>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B57F157-5F4C-4A68-B07D-1A3ABC1BF015}" type="datetimeFigureOut">
              <a:rPr lang="en-US" smtClean="0"/>
              <a:pPr/>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2419B-8F31-4B4A-9188-2383086B79E2}" type="slidenum">
              <a:rPr lang="en-US" smtClean="0"/>
              <a:pPr/>
              <a:t>‹#›</a:t>
            </a:fld>
            <a:endParaRPr lang="en-US"/>
          </a:p>
        </p:txBody>
      </p:sp>
    </p:spTree>
    <p:extLst>
      <p:ext uri="{BB962C8B-B14F-4D97-AF65-F5344CB8AC3E}">
        <p14:creationId xmlns:p14="http://schemas.microsoft.com/office/powerpoint/2010/main" val="3182772772"/>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B57F157-5F4C-4A68-B07D-1A3ABC1BF015}" type="datetimeFigureOut">
              <a:rPr lang="en-US" smtClean="0"/>
              <a:pPr/>
              <a:t>1/13/2025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D2419B-8F31-4B4A-9188-2383086B79E2}" type="slidenum">
              <a:rPr lang="en-US" smtClean="0"/>
              <a:pPr/>
              <a:t>‹#›</a:t>
            </a:fld>
            <a:endParaRPr lang="en-US"/>
          </a:p>
        </p:txBody>
      </p:sp>
    </p:spTree>
    <p:extLst>
      <p:ext uri="{BB962C8B-B14F-4D97-AF65-F5344CB8AC3E}">
        <p14:creationId xmlns:p14="http://schemas.microsoft.com/office/powerpoint/2010/main" val="712534492"/>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57F157-5F4C-4A68-B07D-1A3ABC1BF015}" type="datetimeFigureOut">
              <a:rPr lang="en-US" smtClean="0"/>
              <a:pPr/>
              <a:t>1/13/2025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D2419B-8F31-4B4A-9188-2383086B79E2}" type="slidenum">
              <a:rPr lang="en-US" smtClean="0"/>
              <a:pPr/>
              <a:t>‹#›</a:t>
            </a:fld>
            <a:endParaRPr lang="en-US"/>
          </a:p>
        </p:txBody>
      </p:sp>
    </p:spTree>
    <p:extLst>
      <p:ext uri="{BB962C8B-B14F-4D97-AF65-F5344CB8AC3E}">
        <p14:creationId xmlns:p14="http://schemas.microsoft.com/office/powerpoint/2010/main" val="2858966584"/>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57F157-5F4C-4A68-B07D-1A3ABC1BF015}" type="datetimeFigureOut">
              <a:rPr lang="en-US" smtClean="0"/>
              <a:pPr/>
              <a:t>1/13/2025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D2419B-8F31-4B4A-9188-2383086B79E2}" type="slidenum">
              <a:rPr lang="en-US" smtClean="0"/>
              <a:pPr/>
              <a:t>‹#›</a:t>
            </a:fld>
            <a:endParaRPr lang="en-US"/>
          </a:p>
        </p:txBody>
      </p:sp>
    </p:spTree>
    <p:extLst>
      <p:ext uri="{BB962C8B-B14F-4D97-AF65-F5344CB8AC3E}">
        <p14:creationId xmlns:p14="http://schemas.microsoft.com/office/powerpoint/2010/main" val="1550503178"/>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57F157-5F4C-4A68-B07D-1A3ABC1BF015}" type="datetimeFigureOut">
              <a:rPr lang="en-US" smtClean="0"/>
              <a:pPr/>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2419B-8F31-4B4A-9188-2383086B79E2}" type="slidenum">
              <a:rPr lang="en-US" smtClean="0"/>
              <a:pPr/>
              <a:t>‹#›</a:t>
            </a:fld>
            <a:endParaRPr lang="en-US"/>
          </a:p>
        </p:txBody>
      </p:sp>
    </p:spTree>
    <p:extLst>
      <p:ext uri="{BB962C8B-B14F-4D97-AF65-F5344CB8AC3E}">
        <p14:creationId xmlns:p14="http://schemas.microsoft.com/office/powerpoint/2010/main" val="1141677492"/>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57F157-5F4C-4A68-B07D-1A3ABC1BF015}" type="datetimeFigureOut">
              <a:rPr lang="en-US" smtClean="0"/>
              <a:pPr/>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2419B-8F31-4B4A-9188-2383086B79E2}" type="slidenum">
              <a:rPr lang="en-US" smtClean="0"/>
              <a:pPr/>
              <a:t>‹#›</a:t>
            </a:fld>
            <a:endParaRPr lang="en-US"/>
          </a:p>
        </p:txBody>
      </p:sp>
    </p:spTree>
    <p:extLst>
      <p:ext uri="{BB962C8B-B14F-4D97-AF65-F5344CB8AC3E}">
        <p14:creationId xmlns:p14="http://schemas.microsoft.com/office/powerpoint/2010/main" val="4206577919"/>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57F157-5F4C-4A68-B07D-1A3ABC1BF015}" type="datetimeFigureOut">
              <a:rPr lang="en-US" smtClean="0"/>
              <a:pPr/>
              <a:t>1/13/2025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2419B-8F31-4B4A-9188-2383086B79E2}" type="slidenum">
              <a:rPr lang="en-US" smtClean="0"/>
              <a:pPr/>
              <a:t>‹#›</a:t>
            </a:fld>
            <a:endParaRPr lang="en-US"/>
          </a:p>
        </p:txBody>
      </p:sp>
    </p:spTree>
    <p:extLst>
      <p:ext uri="{BB962C8B-B14F-4D97-AF65-F5344CB8AC3E}">
        <p14:creationId xmlns:p14="http://schemas.microsoft.com/office/powerpoint/2010/main" val="2202234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Tree>
    <p:extLst>
      <p:ext uri="{BB962C8B-B14F-4D97-AF65-F5344CB8AC3E}">
        <p14:creationId xmlns:p14="http://schemas.microsoft.com/office/powerpoint/2010/main" val="1740881259"/>
      </p:ext>
    </p:extLst>
  </p:cSld>
  <p:clrMapOvr>
    <a:masterClrMapping/>
  </p:clrMapOvr>
  <p:transition spd="slow" advClick="0" advTm="3000">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9904" y="1066800"/>
            <a:ext cx="7871791" cy="1977464"/>
          </a:xfrm>
          <a:prstGeom prst="rect">
            <a:avLst/>
          </a:prstGeom>
        </p:spPr>
        <p:txBody>
          <a:bodyPr wrap="square">
            <a:spAutoFit/>
          </a:bodyPr>
          <a:lstStyle/>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اللَّهُمَّ إِنِّي أُجَدِّدُ لَهُ فِي صَبِيحَةِ يَوْمِي هَذَا</a:t>
            </a:r>
          </a:p>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 وَ مَا عِشْتُ مِنْ أَيَّامِي عَهْدا وَ عَقْدا وَ بَيْعَةً لَهُ فِي عُنُقِي</a:t>
            </a:r>
          </a:p>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 لا أَحُولُ عَنْهَا وَ لا أَزُولُ أَبَدا </a:t>
            </a:r>
          </a:p>
        </p:txBody>
      </p:sp>
      <p:sp>
        <p:nvSpPr>
          <p:cNvPr id="3" name="Rectangle 2"/>
          <p:cNvSpPr/>
          <p:nvPr/>
        </p:nvSpPr>
        <p:spPr>
          <a:xfrm>
            <a:off x="1143000" y="3455075"/>
            <a:ext cx="6781800" cy="2031325"/>
          </a:xfrm>
          <a:prstGeom prst="rect">
            <a:avLst/>
          </a:prstGeom>
        </p:spPr>
        <p:txBody>
          <a:bodyPr wrap="square">
            <a:spAutoFit/>
          </a:bodyPr>
          <a:lstStyle/>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خدایا من در صبح همین روز و تمام ایامی که در آن زندگی کنم با او تجدید می کنم عهد خود  و عقد بیعت او را که بر گردن من است</a:t>
            </a:r>
          </a:p>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که هرگز از این عهد و بیعت برنگردم و تا ابد بر آن ثابت قدم باشم</a:t>
            </a:r>
          </a:p>
        </p:txBody>
      </p:sp>
    </p:spTree>
    <p:extLst>
      <p:ext uri="{BB962C8B-B14F-4D97-AF65-F5344CB8AC3E}">
        <p14:creationId xmlns:p14="http://schemas.microsoft.com/office/powerpoint/2010/main" val="2390038857"/>
      </p:ext>
    </p:extLst>
  </p:cSld>
  <p:clrMapOvr>
    <a:masterClrMapping/>
  </p:clrMapOvr>
  <p:transition spd="slow" advClick="0" advTm="36000">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4766" y="3517374"/>
            <a:ext cx="7374834" cy="1892826"/>
          </a:xfrm>
          <a:prstGeom prst="rect">
            <a:avLst/>
          </a:prstGeom>
        </p:spPr>
        <p:txBody>
          <a:bodyPr wrap="square">
            <a:spAutoFit/>
          </a:bodyPr>
          <a:lstStyle/>
          <a:p>
            <a:pPr algn="ctr" rtl="1">
              <a:lnSpc>
                <a:spcPct val="150000"/>
              </a:lnSpc>
            </a:pPr>
            <a:r>
              <a:rPr lang="fa-IR" sz="2600" b="1" dirty="0">
                <a:ln>
                  <a:solidFill>
                    <a:srgbClr val="FFCCFF"/>
                  </a:solidFill>
                </a:ln>
                <a:solidFill>
                  <a:srgbClr val="7030A0"/>
                </a:solidFill>
                <a:latin typeface="IranNastaliq" pitchFamily="2" charset="0"/>
                <a:cs typeface="B Davat" pitchFamily="2" charset="-78"/>
              </a:rPr>
              <a:t>خدايا مرا،از ياران و مددكاران و دفاع‏كنندگان از او قرار ده،و از شتابندگان به سويش، در برآوردن‏ خواسته‏هايش،و اطاعت‏كنندگان اوامرش، و مدافعان حضرتش،و پيش‏گيرندگان به جانب خواسته‏اش، و كشته‏شدگان‏ در پيشگاهش.</a:t>
            </a:r>
          </a:p>
        </p:txBody>
      </p:sp>
      <p:sp>
        <p:nvSpPr>
          <p:cNvPr id="3" name="Rectangle 2"/>
          <p:cNvSpPr/>
          <p:nvPr/>
        </p:nvSpPr>
        <p:spPr>
          <a:xfrm>
            <a:off x="762000" y="1219200"/>
            <a:ext cx="7543800" cy="2430922"/>
          </a:xfrm>
          <a:prstGeom prst="rect">
            <a:avLst/>
          </a:prstGeom>
        </p:spPr>
        <p:txBody>
          <a:bodyPr wrap="square">
            <a:spAutoFit/>
          </a:bodyPr>
          <a:lstStyle/>
          <a:p>
            <a:pPr algn="ctr">
              <a:lnSpc>
                <a:spcPct val="150000"/>
              </a:lnSpc>
            </a:pPr>
            <a:r>
              <a:rPr lang="fa-IR" sz="2600" b="1" dirty="0">
                <a:ln w="3175">
                  <a:solidFill>
                    <a:srgbClr val="CCFFFF"/>
                  </a:solidFill>
                </a:ln>
                <a:solidFill>
                  <a:schemeClr val="accent5">
                    <a:lumMod val="75000"/>
                  </a:schemeClr>
                </a:solidFill>
                <a:latin typeface="persian-sols 2" pitchFamily="2" charset="-78"/>
                <a:cs typeface="B Esfehan" pitchFamily="2" charset="-78"/>
              </a:rPr>
              <a:t>اللَّهُمَّ اجْعَلْنِي مِنْ أَنْصَارِهِ وَ أَعْوَانِهِ وَ الذَّابِّينَ عَنْهُ وَ الْمُسَارِعِينَ إِلَيْهِ</a:t>
            </a:r>
            <a:br>
              <a:rPr lang="fa-IR" sz="2600" b="1" dirty="0">
                <a:ln w="3175">
                  <a:solidFill>
                    <a:srgbClr val="CCFFFF"/>
                  </a:solidFill>
                </a:ln>
                <a:solidFill>
                  <a:schemeClr val="accent5">
                    <a:lumMod val="75000"/>
                  </a:schemeClr>
                </a:solidFill>
                <a:latin typeface="persian-sols 2" pitchFamily="2" charset="-78"/>
                <a:cs typeface="B Esfehan" pitchFamily="2" charset="-78"/>
              </a:rPr>
            </a:br>
            <a:r>
              <a:rPr lang="fa-IR" sz="2600" b="1" dirty="0">
                <a:ln w="3175">
                  <a:solidFill>
                    <a:srgbClr val="CCFFFF"/>
                  </a:solidFill>
                </a:ln>
                <a:solidFill>
                  <a:schemeClr val="accent5">
                    <a:lumMod val="75000"/>
                  </a:schemeClr>
                </a:solidFill>
                <a:latin typeface="persian-sols 2" pitchFamily="2" charset="-78"/>
                <a:cs typeface="B Esfehan" pitchFamily="2" charset="-78"/>
              </a:rPr>
              <a:t> فِي قَضَاءِ حَوَائِجِهِ [وَ الْمُمْتَثِلِينَ لِأَوَامِرِهِ‏] وَ الْمُحَامِينَ عَنْهُ </a:t>
            </a:r>
            <a:br>
              <a:rPr lang="fa-IR" sz="2600" b="1" dirty="0">
                <a:ln w="3175">
                  <a:solidFill>
                    <a:srgbClr val="CCFFFF"/>
                  </a:solidFill>
                </a:ln>
                <a:solidFill>
                  <a:schemeClr val="accent5">
                    <a:lumMod val="75000"/>
                  </a:schemeClr>
                </a:solidFill>
                <a:latin typeface="persian-sols 2" pitchFamily="2" charset="-78"/>
                <a:cs typeface="B Esfehan" pitchFamily="2" charset="-78"/>
              </a:rPr>
            </a:br>
            <a:r>
              <a:rPr lang="fa-IR" sz="2600" b="1" dirty="0">
                <a:ln w="3175">
                  <a:solidFill>
                    <a:srgbClr val="CCFFFF"/>
                  </a:solidFill>
                </a:ln>
                <a:solidFill>
                  <a:schemeClr val="accent5">
                    <a:lumMod val="75000"/>
                  </a:schemeClr>
                </a:solidFill>
                <a:latin typeface="persian-sols 2" pitchFamily="2" charset="-78"/>
                <a:cs typeface="B Esfehan" pitchFamily="2" charset="-78"/>
              </a:rPr>
              <a:t>وَ السَّابِقِينَ إِلَى إِرَادَتِهِ وَ الْمُسْتَشْهَدِينَ بَيْنَ يَدَيْهِ</a:t>
            </a:r>
            <a:br>
              <a:rPr lang="fa-IR" sz="2600" b="1" dirty="0">
                <a:ln w="3175">
                  <a:solidFill>
                    <a:srgbClr val="CCFFFF"/>
                  </a:solidFill>
                </a:ln>
                <a:solidFill>
                  <a:schemeClr val="accent5">
                    <a:lumMod val="75000"/>
                  </a:schemeClr>
                </a:solidFill>
                <a:latin typeface="persian-sols 2" pitchFamily="2" charset="-78"/>
                <a:cs typeface="B Esfehan" pitchFamily="2" charset="-78"/>
              </a:rPr>
            </a:br>
            <a:endParaRPr lang="en-US" sz="2600" dirty="0"/>
          </a:p>
        </p:txBody>
      </p:sp>
    </p:spTree>
    <p:extLst>
      <p:ext uri="{BB962C8B-B14F-4D97-AF65-F5344CB8AC3E}">
        <p14:creationId xmlns:p14="http://schemas.microsoft.com/office/powerpoint/2010/main" val="1691180973"/>
      </p:ext>
    </p:extLst>
  </p:cSld>
  <p:clrMapOvr>
    <a:masterClrMapping/>
  </p:clrMapOvr>
  <p:transition spd="slow" advClick="0" advTm="45000">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609600"/>
            <a:ext cx="7620000" cy="1100301"/>
          </a:xfrm>
          <a:prstGeom prst="rect">
            <a:avLst/>
          </a:prstGeom>
        </p:spPr>
        <p:txBody>
          <a:bodyPr wrap="square">
            <a:spAutoFit/>
          </a:bodyPr>
          <a:lstStyle/>
          <a:p>
            <a:pPr algn="ctr" rtl="1">
              <a:lnSpc>
                <a:spcPct val="150000"/>
              </a:lnSpc>
            </a:pPr>
            <a:endParaRPr lang="fa-IR" dirty="0">
              <a:cs typeface="B Nazanin" pitchFamily="2" charset="-78"/>
            </a:endParaRPr>
          </a:p>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 </a:t>
            </a:r>
            <a:endParaRPr lang="en-US" sz="2800" b="1" dirty="0">
              <a:ln w="3175">
                <a:solidFill>
                  <a:srgbClr val="CCFFFF"/>
                </a:solidFill>
              </a:ln>
              <a:solidFill>
                <a:schemeClr val="accent5">
                  <a:lumMod val="75000"/>
                </a:schemeClr>
              </a:solidFill>
              <a:latin typeface="persian-sols 2" pitchFamily="2" charset="-78"/>
              <a:cs typeface="B Esfehan" pitchFamily="2" charset="-78"/>
            </a:endParaRPr>
          </a:p>
        </p:txBody>
      </p:sp>
      <p:sp>
        <p:nvSpPr>
          <p:cNvPr id="5" name="Rectangle 4"/>
          <p:cNvSpPr/>
          <p:nvPr/>
        </p:nvSpPr>
        <p:spPr>
          <a:xfrm>
            <a:off x="914400" y="3581400"/>
            <a:ext cx="7391400" cy="1892826"/>
          </a:xfrm>
          <a:prstGeom prst="rect">
            <a:avLst/>
          </a:prstGeom>
        </p:spPr>
        <p:txBody>
          <a:bodyPr wrap="square">
            <a:spAutoFit/>
          </a:bodyPr>
          <a:lstStyle/>
          <a:p>
            <a:pPr algn="ctr" rtl="1">
              <a:lnSpc>
                <a:spcPct val="150000"/>
              </a:lnSpc>
            </a:pPr>
            <a:r>
              <a:rPr lang="fa-IR" sz="2600" b="1" dirty="0">
                <a:ln>
                  <a:solidFill>
                    <a:srgbClr val="FFCCFF"/>
                  </a:solidFill>
                </a:ln>
                <a:solidFill>
                  <a:srgbClr val="7030A0"/>
                </a:solidFill>
                <a:latin typeface="IranNastaliq" pitchFamily="2" charset="0"/>
                <a:cs typeface="B Davat" pitchFamily="2" charset="-78"/>
              </a:rPr>
              <a:t>خدايا اگر بين من و او مرگى كه بر بندگانت حتم و قطعى ساختى حائل شد، كفن پوشيده از قبر مرا بيرون آور،با شمشير از نيام بركشيده،و نيزه برهنه، پاسخگو به دعوت آن دعوت كننده،در ميان شهرنشين و باديه‏نشين. </a:t>
            </a:r>
            <a:endParaRPr lang="en-US" sz="2600" b="1" dirty="0">
              <a:ln>
                <a:solidFill>
                  <a:srgbClr val="FFCCFF"/>
                </a:solidFill>
              </a:ln>
              <a:solidFill>
                <a:srgbClr val="7030A0"/>
              </a:solidFill>
              <a:latin typeface="IranNastaliq" pitchFamily="2" charset="0"/>
              <a:cs typeface="B Davat" pitchFamily="2" charset="-78"/>
            </a:endParaRPr>
          </a:p>
        </p:txBody>
      </p:sp>
      <p:sp>
        <p:nvSpPr>
          <p:cNvPr id="2" name="Rectangle 1"/>
          <p:cNvSpPr/>
          <p:nvPr/>
        </p:nvSpPr>
        <p:spPr>
          <a:xfrm>
            <a:off x="838200" y="1157230"/>
            <a:ext cx="7467600" cy="2031325"/>
          </a:xfrm>
          <a:prstGeom prst="rect">
            <a:avLst/>
          </a:prstGeom>
        </p:spPr>
        <p:txBody>
          <a:bodyPr wrap="square">
            <a:spAutoFit/>
          </a:bodyPr>
          <a:lstStyle/>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اللَّهُمَّ إِنْ حَالَ بَيْنِي وَ بَيْنَهُ الْمَوْتُ الَّذِي جَعَلْتَهُ عَلَى عِبَادِكَ حَتْما مَقْضِيّا ، فَأَخْرِجْنِي مِنْ قَبْرِي مُؤْتَزِرا كَفَنِي شَاهِرا سَيْفِي مُجَرِّدا قَنَاتِي مُلَبِّيا دَعْوَةَ الدَّاعِي فِي الْحَاضِرِ وَ الْبَادِي </a:t>
            </a:r>
            <a:endParaRPr lang="en-US" sz="2800" b="1" dirty="0">
              <a:ln w="3175">
                <a:solidFill>
                  <a:srgbClr val="CCFFFF"/>
                </a:solidFill>
              </a:ln>
              <a:solidFill>
                <a:schemeClr val="accent5">
                  <a:lumMod val="75000"/>
                </a:schemeClr>
              </a:solidFill>
              <a:latin typeface="persian-sols 2" pitchFamily="2" charset="-78"/>
              <a:cs typeface="B Esfehan" pitchFamily="2" charset="-78"/>
            </a:endParaRPr>
          </a:p>
        </p:txBody>
      </p:sp>
    </p:spTree>
    <p:extLst>
      <p:ext uri="{BB962C8B-B14F-4D97-AF65-F5344CB8AC3E}">
        <p14:creationId xmlns:p14="http://schemas.microsoft.com/office/powerpoint/2010/main" val="172246811"/>
      </p:ext>
    </p:extLst>
  </p:cSld>
  <p:clrMapOvr>
    <a:masterClrMapping/>
  </p:clrMapOvr>
  <p:transition spd="slow" advClick="0" advTm="61000">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1122957"/>
            <a:ext cx="7239000" cy="2610843"/>
          </a:xfrm>
          <a:prstGeom prst="rect">
            <a:avLst/>
          </a:prstGeom>
        </p:spPr>
        <p:txBody>
          <a:bodyPr wrap="square">
            <a:spAutoFit/>
          </a:bodyPr>
          <a:lstStyle/>
          <a:p>
            <a:pPr algn="ctr" rtl="1">
              <a:lnSpc>
                <a:spcPct val="150000"/>
              </a:lnSpc>
            </a:pPr>
            <a:r>
              <a:rPr lang="fa-IR" sz="2700" b="1" dirty="0">
                <a:ln w="3175">
                  <a:solidFill>
                    <a:srgbClr val="CCFFFF"/>
                  </a:solidFill>
                </a:ln>
                <a:solidFill>
                  <a:schemeClr val="accent5">
                    <a:lumMod val="75000"/>
                  </a:schemeClr>
                </a:solidFill>
                <a:latin typeface="persian-sols 2" pitchFamily="2" charset="-78"/>
                <a:cs typeface="B Esfehan" pitchFamily="2" charset="-78"/>
              </a:rPr>
              <a:t>اللَّهُمَّ أَرِنِي الطَّلْعَةَ الرَّشِيدَةَ وَ الْغُرَّةَ الْحَمِيدَةَ وَ اكْحُلْ نَاظِرِي بِنَظْرَةٍ مِنِّي إِلَيْهِ وَ عَجِّلْ فَرَجَهُ وَ سَهِّلْ مَخْرَجَهُ وَ أَوْسِعْ مَنْهَجَهُ وَ اسْلُكْ بِي مَحَجَّتَهُ وَ أَنْفِذْ أَمْرَهُ وَ اشْدُدْ أَزْرَهُ</a:t>
            </a:r>
            <a:endParaRPr lang="en-US" sz="2700" b="1" dirty="0">
              <a:ln w="3175">
                <a:solidFill>
                  <a:srgbClr val="CCFFFF"/>
                </a:solidFill>
              </a:ln>
              <a:solidFill>
                <a:schemeClr val="accent5">
                  <a:lumMod val="75000"/>
                </a:schemeClr>
              </a:solidFill>
              <a:latin typeface="persian-sols 2" pitchFamily="2" charset="-78"/>
              <a:cs typeface="B Esfehan" pitchFamily="2" charset="-78"/>
            </a:endParaRPr>
          </a:p>
          <a:p>
            <a:pPr algn="ctr" rtl="1">
              <a:lnSpc>
                <a:spcPct val="150000"/>
              </a:lnSpc>
            </a:pPr>
            <a:endParaRPr lang="en-US" sz="2700" dirty="0">
              <a:cs typeface="B Nazanin" pitchFamily="2" charset="-78"/>
            </a:endParaRPr>
          </a:p>
        </p:txBody>
      </p:sp>
      <p:sp>
        <p:nvSpPr>
          <p:cNvPr id="4" name="Rectangle 3"/>
          <p:cNvSpPr/>
          <p:nvPr/>
        </p:nvSpPr>
        <p:spPr>
          <a:xfrm>
            <a:off x="533400" y="3422065"/>
            <a:ext cx="8077200" cy="2292935"/>
          </a:xfrm>
          <a:prstGeom prst="rect">
            <a:avLst/>
          </a:prstGeom>
        </p:spPr>
        <p:txBody>
          <a:bodyPr wrap="square">
            <a:spAutoFit/>
          </a:bodyPr>
          <a:lstStyle/>
          <a:p>
            <a:pPr algn="ctr" rtl="1">
              <a:lnSpc>
                <a:spcPct val="150000"/>
              </a:lnSpc>
            </a:pPr>
            <a:r>
              <a:rPr lang="fa-IR" sz="2600" b="1" dirty="0">
                <a:ln>
                  <a:solidFill>
                    <a:srgbClr val="FFCCFF"/>
                  </a:solidFill>
                </a:ln>
                <a:solidFill>
                  <a:srgbClr val="7030A0"/>
                </a:solidFill>
                <a:latin typeface="IranNastaliq" pitchFamily="2" charset="0"/>
                <a:cs typeface="B Davat" pitchFamily="2" charset="-78"/>
              </a:rPr>
              <a:t>خدايا آن جمال با رشادت،و پيشانى ستوده را به من بنمايان،و با نگاهى از من به او ديده‏ام‏ را سرمه بنه،و در گشايش امرش شتاب كن،و درآمدنش را آسان گردان،و راهش را وسعت بخش،و مرا به راهش درآور،و فرمانش را نافذ كن‏ و پشتش را محكم گردان،</a:t>
            </a:r>
            <a:endParaRPr lang="en-US" sz="2600" b="1" dirty="0">
              <a:ln>
                <a:solidFill>
                  <a:srgbClr val="FFCCFF"/>
                </a:solidFill>
              </a:ln>
              <a:solidFill>
                <a:srgbClr val="7030A0"/>
              </a:solidFill>
              <a:latin typeface="IranNastaliq" pitchFamily="2" charset="0"/>
              <a:cs typeface="B Davat" pitchFamily="2" charset="-78"/>
            </a:endParaRPr>
          </a:p>
          <a:p>
            <a:pPr algn="justLow" rtl="1"/>
            <a:endParaRPr lang="en-US" sz="2600" dirty="0">
              <a:cs typeface="B Nazanin" pitchFamily="2" charset="-78"/>
            </a:endParaRPr>
          </a:p>
        </p:txBody>
      </p:sp>
    </p:spTree>
    <p:extLst>
      <p:ext uri="{BB962C8B-B14F-4D97-AF65-F5344CB8AC3E}">
        <p14:creationId xmlns:p14="http://schemas.microsoft.com/office/powerpoint/2010/main" val="2390038857"/>
      </p:ext>
    </p:extLst>
  </p:cSld>
  <p:clrMapOvr>
    <a:masterClrMapping/>
  </p:clrMapOvr>
  <p:transition spd="slow" advClick="0" advTm="51000">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82005"/>
            <a:ext cx="7924800" cy="1384995"/>
          </a:xfrm>
          <a:prstGeom prst="rect">
            <a:avLst/>
          </a:prstGeom>
        </p:spPr>
        <p:txBody>
          <a:bodyPr wrap="square">
            <a:spAutoFit/>
          </a:bodyPr>
          <a:lstStyle/>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 وَ اعْمُرِ اللَّهُمَّ بِهِ بِلادَكَ وَ أَحْيِ بِهِ عِبَادَكَ فَإِنَّكَ قُلْتَ وَ قَوْلُكَ الْحَقُّ ظَهَرَ الْفَسَادُ فِي الْبَرِّ وَ الْبَحْرِ بِمَا كَسَبَتْ أَيْدِي النَّاسِ</a:t>
            </a:r>
            <a:endParaRPr lang="en-US" sz="2800" b="1" dirty="0">
              <a:ln w="3175">
                <a:solidFill>
                  <a:srgbClr val="CCFFFF"/>
                </a:solidFill>
              </a:ln>
              <a:solidFill>
                <a:schemeClr val="accent5">
                  <a:lumMod val="75000"/>
                </a:schemeClr>
              </a:solidFill>
              <a:latin typeface="persian-sols 2" pitchFamily="2" charset="-78"/>
              <a:cs typeface="B Esfehan" pitchFamily="2" charset="-78"/>
            </a:endParaRPr>
          </a:p>
        </p:txBody>
      </p:sp>
      <p:sp>
        <p:nvSpPr>
          <p:cNvPr id="3" name="Rectangle 2"/>
          <p:cNvSpPr/>
          <p:nvPr/>
        </p:nvSpPr>
        <p:spPr>
          <a:xfrm>
            <a:off x="914400" y="3505200"/>
            <a:ext cx="7086600" cy="2031325"/>
          </a:xfrm>
          <a:prstGeom prst="rect">
            <a:avLst/>
          </a:prstGeom>
        </p:spPr>
        <p:txBody>
          <a:bodyPr wrap="square">
            <a:spAutoFit/>
          </a:bodyPr>
          <a:lstStyle/>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خداى به دست او كشورهايت را آباد كن ، و بندگانت را به وسيله او زنده فرما ، به درستى كه تو فرمودى ، و گفته‏ات حق است‏ كه:فساد در خشكى و دريا ، در اثر اعمال مردم نمايان شد،</a:t>
            </a:r>
            <a:endParaRPr lang="en-US" sz="2800" b="1" dirty="0">
              <a:ln>
                <a:solidFill>
                  <a:srgbClr val="FFCCFF"/>
                </a:solidFill>
              </a:ln>
              <a:solidFill>
                <a:srgbClr val="7030A0"/>
              </a:solidFill>
              <a:latin typeface="IranNastaliq" pitchFamily="2" charset="0"/>
              <a:cs typeface="B Davat" pitchFamily="2" charset="-78"/>
            </a:endParaRPr>
          </a:p>
        </p:txBody>
      </p:sp>
    </p:spTree>
    <p:extLst>
      <p:ext uri="{BB962C8B-B14F-4D97-AF65-F5344CB8AC3E}">
        <p14:creationId xmlns:p14="http://schemas.microsoft.com/office/powerpoint/2010/main" val="2390038857"/>
      </p:ext>
    </p:extLst>
  </p:cSld>
  <p:clrMapOvr>
    <a:masterClrMapping/>
  </p:clrMapOvr>
  <p:transition spd="slow" advClick="0" advTm="32000">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335866"/>
            <a:ext cx="8153400" cy="1331134"/>
          </a:xfrm>
          <a:prstGeom prst="rect">
            <a:avLst/>
          </a:prstGeom>
        </p:spPr>
        <p:txBody>
          <a:bodyPr wrap="square">
            <a:spAutoFit/>
          </a:bodyPr>
          <a:lstStyle/>
          <a:p>
            <a:pPr algn="ctr" rtl="1">
              <a:lnSpc>
                <a:spcPct val="150000"/>
              </a:lnSpc>
            </a:pPr>
            <a:r>
              <a:rPr lang="fa-IR" sz="2700" b="1" dirty="0">
                <a:ln w="3175">
                  <a:solidFill>
                    <a:srgbClr val="CCFFFF"/>
                  </a:solidFill>
                </a:ln>
                <a:solidFill>
                  <a:schemeClr val="accent5">
                    <a:lumMod val="75000"/>
                  </a:schemeClr>
                </a:solidFill>
                <a:latin typeface="persian-sols 2" pitchFamily="2" charset="-78"/>
                <a:cs typeface="B Esfehan" pitchFamily="2" charset="-78"/>
              </a:rPr>
              <a:t>فَأَظْهِرِ اللَّهُمَّ لَنَا وَلِيَّكَ وَ ابْنَ بِنْتِ نَبِيِّكَ الْمُسَمَّى بِاسْمِ رَسُولِكَ،</a:t>
            </a:r>
          </a:p>
          <a:p>
            <a:pPr algn="ctr" rtl="1">
              <a:lnSpc>
                <a:spcPct val="150000"/>
              </a:lnSpc>
            </a:pPr>
            <a:r>
              <a:rPr lang="fa-IR" sz="2700" b="1" dirty="0">
                <a:ln w="3175">
                  <a:solidFill>
                    <a:srgbClr val="CCFFFF"/>
                  </a:solidFill>
                </a:ln>
                <a:solidFill>
                  <a:schemeClr val="accent5">
                    <a:lumMod val="75000"/>
                  </a:schemeClr>
                </a:solidFill>
                <a:latin typeface="persian-sols 2" pitchFamily="2" charset="-78"/>
                <a:cs typeface="B Esfehan" pitchFamily="2" charset="-78"/>
              </a:rPr>
              <a:t> حَتَّى لا يَظْفَرَ بِشَيْ‏ءٍ مِنَ الْبَاطِلِ إِلا مَزَّقَهُ وَ يُحِقَّ الْحَقَّ وَ يُحَقِّقَهُ</a:t>
            </a:r>
            <a:endParaRPr lang="en-US" sz="2700" b="1" dirty="0">
              <a:ln w="3175">
                <a:solidFill>
                  <a:srgbClr val="CCFFFF"/>
                </a:solidFill>
              </a:ln>
              <a:solidFill>
                <a:schemeClr val="accent5">
                  <a:lumMod val="75000"/>
                </a:schemeClr>
              </a:solidFill>
              <a:latin typeface="persian-sols 2" pitchFamily="2" charset="-78"/>
              <a:cs typeface="B Esfehan" pitchFamily="2" charset="-78"/>
            </a:endParaRPr>
          </a:p>
        </p:txBody>
      </p:sp>
      <p:sp>
        <p:nvSpPr>
          <p:cNvPr id="3" name="Rectangle 2"/>
          <p:cNvSpPr/>
          <p:nvPr/>
        </p:nvSpPr>
        <p:spPr>
          <a:xfrm>
            <a:off x="990600" y="3455075"/>
            <a:ext cx="6934200" cy="2031325"/>
          </a:xfrm>
          <a:prstGeom prst="rect">
            <a:avLst/>
          </a:prstGeom>
        </p:spPr>
        <p:txBody>
          <a:bodyPr wrap="square">
            <a:spAutoFit/>
          </a:bodyPr>
          <a:lstStyle/>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پس تو ای پروردگار ولیّ خود و پسر دختر پيامبرت‏ را كه به نام رسولت ناميده شده ، براى ما آشكار كن ، تا به چيزى از باطل دست نيابد ،  مگر آن را از هم بپاشد ، و حق را پابرجا و ثابت نمايد، </a:t>
            </a:r>
            <a:endParaRPr lang="en-US" sz="2800" b="1" dirty="0">
              <a:ln>
                <a:solidFill>
                  <a:srgbClr val="FFCCFF"/>
                </a:solidFill>
              </a:ln>
              <a:solidFill>
                <a:srgbClr val="7030A0"/>
              </a:solidFill>
              <a:latin typeface="IranNastaliq" pitchFamily="2" charset="0"/>
              <a:cs typeface="B Davat" pitchFamily="2" charset="-78"/>
            </a:endParaRPr>
          </a:p>
        </p:txBody>
      </p:sp>
    </p:spTree>
    <p:extLst>
      <p:ext uri="{BB962C8B-B14F-4D97-AF65-F5344CB8AC3E}">
        <p14:creationId xmlns:p14="http://schemas.microsoft.com/office/powerpoint/2010/main" val="2390038857"/>
      </p:ext>
    </p:extLst>
  </p:cSld>
  <p:clrMapOvr>
    <a:masterClrMapping/>
  </p:clrMapOvr>
  <p:transition spd="slow" advClick="0" advTm="34000">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186205"/>
            <a:ext cx="7371521" cy="2623795"/>
          </a:xfrm>
          <a:prstGeom prst="rect">
            <a:avLst/>
          </a:prstGeom>
        </p:spPr>
        <p:txBody>
          <a:bodyPr wrap="square">
            <a:spAutoFit/>
          </a:bodyPr>
          <a:lstStyle/>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وَ اجْعَلْهُ اللَّهُمَّ مَفْزَعا لِمَظْلُومِ عِبَادِكَ</a:t>
            </a:r>
          </a:p>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 وَ نَاصِرا لِمَنْ لا يَجِدُ لَهُ نَاصِرا غَيْرَكَ </a:t>
            </a:r>
          </a:p>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وَ مُجَدِّدا لِمَا عُطِّلَ مِنْ أَحْكَامِ كِتَابِكَ </a:t>
            </a:r>
          </a:p>
          <a:p>
            <a:pPr algn="ctr" rtl="1">
              <a:lnSpc>
                <a:spcPct val="150000"/>
              </a:lnSpc>
            </a:pPr>
            <a:endParaRPr lang="fa-IR" sz="2800" b="1" dirty="0">
              <a:ln w="3175">
                <a:solidFill>
                  <a:srgbClr val="CCFFFF"/>
                </a:solidFill>
              </a:ln>
              <a:solidFill>
                <a:schemeClr val="accent5">
                  <a:lumMod val="75000"/>
                </a:schemeClr>
              </a:solidFill>
              <a:latin typeface="persian-sols 2" pitchFamily="2" charset="-78"/>
              <a:cs typeface="B Esfehan" pitchFamily="2" charset="-78"/>
            </a:endParaRPr>
          </a:p>
        </p:txBody>
      </p:sp>
      <p:sp>
        <p:nvSpPr>
          <p:cNvPr id="3" name="Rectangle 2"/>
          <p:cNvSpPr/>
          <p:nvPr/>
        </p:nvSpPr>
        <p:spPr>
          <a:xfrm>
            <a:off x="1179839" y="3657600"/>
            <a:ext cx="6731330" cy="2031325"/>
          </a:xfrm>
          <a:prstGeom prst="rect">
            <a:avLst/>
          </a:prstGeom>
        </p:spPr>
        <p:txBody>
          <a:bodyPr wrap="none">
            <a:spAutoFit/>
          </a:bodyPr>
          <a:lstStyle/>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و آن حضرت را ای پروردگار فریادرس بندگان مظلومت قرار ده</a:t>
            </a:r>
          </a:p>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و ناصر و یاور آنان که جز تو ناصر و یاری ندارند</a:t>
            </a:r>
          </a:p>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و مجدد احکامی از قرآن مجیدت که تعطیل شده</a:t>
            </a:r>
            <a:endParaRPr lang="en-US" sz="2800" b="1" dirty="0">
              <a:ln>
                <a:solidFill>
                  <a:srgbClr val="FFCCFF"/>
                </a:solidFill>
              </a:ln>
              <a:solidFill>
                <a:srgbClr val="7030A0"/>
              </a:solidFill>
              <a:latin typeface="IranNastaliq" pitchFamily="2" charset="0"/>
              <a:cs typeface="B Davat" pitchFamily="2" charset="-78"/>
            </a:endParaRPr>
          </a:p>
        </p:txBody>
      </p:sp>
    </p:spTree>
    <p:extLst>
      <p:ext uri="{BB962C8B-B14F-4D97-AF65-F5344CB8AC3E}">
        <p14:creationId xmlns:p14="http://schemas.microsoft.com/office/powerpoint/2010/main" val="2390038857"/>
      </p:ext>
    </p:extLst>
  </p:cSld>
  <p:clrMapOvr>
    <a:masterClrMapping/>
  </p:clrMapOvr>
  <p:transition spd="slow" advClick="0" advTm="23000">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295400"/>
            <a:ext cx="8001000" cy="1384995"/>
          </a:xfrm>
          <a:prstGeom prst="rect">
            <a:avLst/>
          </a:prstGeom>
        </p:spPr>
        <p:txBody>
          <a:bodyPr wrap="square">
            <a:spAutoFit/>
          </a:bodyPr>
          <a:lstStyle/>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وَ مُشَيِّدا لِمَا وَرَدَ مِنْ أَعْلامِ دِينِكَ وَ سُنَنِ نَبِيِّكَ </a:t>
            </a:r>
          </a:p>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صَلَّى اللَّهُ عَلَيْهِ وَ آلِهِ وَ اجْعَلْهُ اللَّهُمَّ مِمَّنْ حَصَّنْتَهُ مِنْ بَأْسِ الْمُعْتَدِينَ</a:t>
            </a:r>
          </a:p>
        </p:txBody>
      </p:sp>
      <p:sp>
        <p:nvSpPr>
          <p:cNvPr id="2" name="TextBox 1"/>
          <p:cNvSpPr txBox="1"/>
          <p:nvPr/>
        </p:nvSpPr>
        <p:spPr>
          <a:xfrm>
            <a:off x="609600" y="3581400"/>
            <a:ext cx="7924800" cy="1338828"/>
          </a:xfrm>
          <a:prstGeom prst="rect">
            <a:avLst/>
          </a:prstGeom>
          <a:noFill/>
        </p:spPr>
        <p:txBody>
          <a:bodyPr wrap="square" rtlCol="0">
            <a:spAutoFit/>
          </a:bodyPr>
          <a:lstStyle/>
          <a:p>
            <a:pPr algn="ctr" rtl="1">
              <a:lnSpc>
                <a:spcPct val="150000"/>
              </a:lnSpc>
            </a:pPr>
            <a:r>
              <a:rPr lang="fa-IR" sz="2700" b="1" dirty="0">
                <a:ln>
                  <a:solidFill>
                    <a:srgbClr val="FFCCFF"/>
                  </a:solidFill>
                </a:ln>
                <a:solidFill>
                  <a:srgbClr val="7030A0"/>
                </a:solidFill>
                <a:latin typeface="IranNastaliq" pitchFamily="2" charset="0"/>
                <a:cs typeface="B Davat" pitchFamily="2" charset="-78"/>
              </a:rPr>
              <a:t>و رفعت  و</a:t>
            </a:r>
            <a:r>
              <a:rPr lang="en-US" sz="2700" b="1" dirty="0">
                <a:ln>
                  <a:solidFill>
                    <a:srgbClr val="FFCCFF"/>
                  </a:solidFill>
                </a:ln>
                <a:solidFill>
                  <a:srgbClr val="7030A0"/>
                </a:solidFill>
                <a:latin typeface="IranNastaliq" pitchFamily="2" charset="0"/>
                <a:cs typeface="B Davat" pitchFamily="2" charset="-78"/>
              </a:rPr>
              <a:t> </a:t>
            </a:r>
            <a:r>
              <a:rPr lang="fa-IR" sz="2700" b="1" dirty="0">
                <a:ln>
                  <a:solidFill>
                    <a:srgbClr val="FFCCFF"/>
                  </a:solidFill>
                </a:ln>
                <a:solidFill>
                  <a:srgbClr val="7030A0"/>
                </a:solidFill>
                <a:latin typeface="IranNastaliq" pitchFamily="2" charset="0"/>
                <a:cs typeface="B Davat" pitchFamily="2" charset="-78"/>
              </a:rPr>
              <a:t> استحکام بخش کاخ و شعائر آیینت و سنن پیغمبر اکرمت صلی الله و علیه و آله  و او را ای پروردگار از بیداد ستمکاران در حفظ و امان خود بدار </a:t>
            </a:r>
            <a:endParaRPr lang="en-US" sz="2700" b="1" dirty="0">
              <a:ln>
                <a:solidFill>
                  <a:srgbClr val="FFCCFF"/>
                </a:solidFill>
              </a:ln>
              <a:solidFill>
                <a:srgbClr val="7030A0"/>
              </a:solidFill>
              <a:latin typeface="IranNastaliq" pitchFamily="2" charset="0"/>
              <a:cs typeface="B Davat" pitchFamily="2" charset="-78"/>
            </a:endParaRPr>
          </a:p>
        </p:txBody>
      </p:sp>
    </p:spTree>
    <p:extLst>
      <p:ext uri="{BB962C8B-B14F-4D97-AF65-F5344CB8AC3E}">
        <p14:creationId xmlns:p14="http://schemas.microsoft.com/office/powerpoint/2010/main" val="2390038857"/>
      </p:ext>
    </p:extLst>
  </p:cSld>
  <p:clrMapOvr>
    <a:masterClrMapping/>
  </p:clrMapOvr>
  <p:transition spd="slow" advClick="0" advTm="19000">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371600"/>
            <a:ext cx="7010400" cy="1331134"/>
          </a:xfrm>
          <a:prstGeom prst="rect">
            <a:avLst/>
          </a:prstGeom>
        </p:spPr>
        <p:txBody>
          <a:bodyPr wrap="square">
            <a:spAutoFit/>
          </a:bodyPr>
          <a:lstStyle/>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 اللَّهُمَّ وَ سُرَّ نَبِيَّكَ مُحَمَّدا صَلَّى اللَّهُ عَلَيْهِ وَ آلِهِ بِرُؤْيَتِهِ </a:t>
            </a:r>
          </a:p>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وَ مَنْ تَبِعَهُ عَلَى دَعْوَتِهِ وَ ارْحَمِ اسْتِكَانَتَنَا بَعْدَهُ </a:t>
            </a:r>
            <a:endParaRPr lang="en-US" sz="2800" b="1" dirty="0">
              <a:ln w="3175">
                <a:solidFill>
                  <a:srgbClr val="CCFFFF"/>
                </a:solidFill>
              </a:ln>
              <a:solidFill>
                <a:schemeClr val="accent5">
                  <a:lumMod val="75000"/>
                </a:schemeClr>
              </a:solidFill>
              <a:latin typeface="persian-sols 2" pitchFamily="2" charset="-78"/>
              <a:cs typeface="B Esfehan" pitchFamily="2" charset="-78"/>
            </a:endParaRPr>
          </a:p>
        </p:txBody>
      </p:sp>
      <p:sp>
        <p:nvSpPr>
          <p:cNvPr id="5" name="TextBox 4"/>
          <p:cNvSpPr txBox="1"/>
          <p:nvPr/>
        </p:nvSpPr>
        <p:spPr>
          <a:xfrm>
            <a:off x="1066800" y="3448124"/>
            <a:ext cx="7010400" cy="1962076"/>
          </a:xfrm>
          <a:prstGeom prst="rect">
            <a:avLst/>
          </a:prstGeom>
          <a:noFill/>
        </p:spPr>
        <p:txBody>
          <a:bodyPr wrap="square" rtlCol="0">
            <a:spAutoFit/>
          </a:bodyPr>
          <a:lstStyle/>
          <a:p>
            <a:pPr algn="ctr" rtl="1">
              <a:lnSpc>
                <a:spcPct val="150000"/>
              </a:lnSpc>
            </a:pPr>
            <a:r>
              <a:rPr lang="fa-IR" sz="2700" b="1" dirty="0">
                <a:ln>
                  <a:solidFill>
                    <a:srgbClr val="FFCCFF"/>
                  </a:solidFill>
                </a:ln>
                <a:solidFill>
                  <a:srgbClr val="7030A0"/>
                </a:solidFill>
                <a:latin typeface="IranNastaliq" pitchFamily="2" charset="0"/>
                <a:cs typeface="B Davat" pitchFamily="2" charset="-78"/>
              </a:rPr>
              <a:t>پروردگارا و پیغمبر اکرمت حضرت محمد صلی الله علیه و آله را شاد و مسرور گردان به دیدار او و پیروانش که دعوت حضرتش را اجابت کردند و ای خدا بر حال زار و پریشان ما بعد از او ترحم فرما</a:t>
            </a:r>
            <a:endParaRPr lang="en-US" sz="2700" b="1" dirty="0">
              <a:ln>
                <a:solidFill>
                  <a:srgbClr val="FFCCFF"/>
                </a:solidFill>
              </a:ln>
              <a:solidFill>
                <a:srgbClr val="7030A0"/>
              </a:solidFill>
              <a:latin typeface="IranNastaliq" pitchFamily="2" charset="0"/>
              <a:cs typeface="B Davat" pitchFamily="2" charset="-78"/>
            </a:endParaRPr>
          </a:p>
        </p:txBody>
      </p:sp>
    </p:spTree>
    <p:extLst>
      <p:ext uri="{BB962C8B-B14F-4D97-AF65-F5344CB8AC3E}">
        <p14:creationId xmlns:p14="http://schemas.microsoft.com/office/powerpoint/2010/main" val="157480084"/>
      </p:ext>
    </p:extLst>
  </p:cSld>
  <p:clrMapOvr>
    <a:masterClrMapping/>
  </p:clrMapOvr>
  <p:transition spd="slow" advClick="0" advTm="22000">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45275"/>
            <a:ext cx="8229600" cy="2031325"/>
          </a:xfrm>
          <a:prstGeom prst="rect">
            <a:avLst/>
          </a:prstGeom>
        </p:spPr>
        <p:txBody>
          <a:bodyPr wrap="square">
            <a:spAutoFit/>
          </a:bodyPr>
          <a:lstStyle/>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اللَّهُمَّ اكْشِفْ هَذِهِ الْغُمَّةَ عَنْ هَذِهِ الْأُمَّةِ بِحُضُورِهِ</a:t>
            </a:r>
            <a:endParaRPr lang="en-US" sz="2800" b="1" dirty="0">
              <a:ln w="3175">
                <a:solidFill>
                  <a:srgbClr val="CCFFFF"/>
                </a:solidFill>
              </a:ln>
              <a:solidFill>
                <a:schemeClr val="accent5">
                  <a:lumMod val="75000"/>
                </a:schemeClr>
              </a:solidFill>
              <a:latin typeface="persian-sols 2" pitchFamily="2" charset="-78"/>
              <a:cs typeface="B Esfehan" pitchFamily="2" charset="-78"/>
            </a:endParaRPr>
          </a:p>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 وَ عَجِّلْ لَنَا ظُهُورَهُ إِنَّهُمْ يَرَوْنَهُ بَعِيدا وَ نَرَاهُ قَرِيبا</a:t>
            </a:r>
            <a:endParaRPr lang="en-US" sz="2800" b="1" dirty="0">
              <a:ln w="3175">
                <a:solidFill>
                  <a:srgbClr val="CCFFFF"/>
                </a:solidFill>
              </a:ln>
              <a:solidFill>
                <a:schemeClr val="accent5">
                  <a:lumMod val="75000"/>
                </a:schemeClr>
              </a:solidFill>
              <a:latin typeface="persian-sols 2" pitchFamily="2" charset="-78"/>
              <a:cs typeface="B Esfehan" pitchFamily="2" charset="-78"/>
            </a:endParaRPr>
          </a:p>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 بِرَحْمَتِكَ يَا أَرْحَمَ الرَّاحِمِينَ . </a:t>
            </a:r>
            <a:endParaRPr lang="en-US" sz="2800" b="1" dirty="0">
              <a:ln w="3175">
                <a:solidFill>
                  <a:srgbClr val="CCFFFF"/>
                </a:solidFill>
              </a:ln>
              <a:solidFill>
                <a:schemeClr val="accent5">
                  <a:lumMod val="75000"/>
                </a:schemeClr>
              </a:solidFill>
              <a:latin typeface="persian-sols 2" pitchFamily="2" charset="-78"/>
              <a:cs typeface="B Esfehan" pitchFamily="2" charset="-78"/>
            </a:endParaRPr>
          </a:p>
        </p:txBody>
      </p:sp>
      <p:sp>
        <p:nvSpPr>
          <p:cNvPr id="3" name="Rectangle 2"/>
          <p:cNvSpPr/>
          <p:nvPr/>
        </p:nvSpPr>
        <p:spPr>
          <a:xfrm>
            <a:off x="609600" y="3505200"/>
            <a:ext cx="7848600" cy="1892826"/>
          </a:xfrm>
          <a:prstGeom prst="rect">
            <a:avLst/>
          </a:prstGeom>
        </p:spPr>
        <p:txBody>
          <a:bodyPr wrap="square">
            <a:spAutoFit/>
          </a:bodyPr>
          <a:lstStyle/>
          <a:p>
            <a:pPr algn="ctr" rtl="1">
              <a:lnSpc>
                <a:spcPct val="150000"/>
              </a:lnSpc>
            </a:pPr>
            <a:r>
              <a:rPr lang="fa-IR" sz="2600" b="1" dirty="0">
                <a:ln>
                  <a:solidFill>
                    <a:srgbClr val="FFCCFF"/>
                  </a:solidFill>
                </a:ln>
                <a:solidFill>
                  <a:srgbClr val="7030A0"/>
                </a:solidFill>
                <a:latin typeface="IranNastaliq" pitchFamily="2" charset="0"/>
                <a:cs typeface="B Davat" pitchFamily="2" charset="-78"/>
              </a:rPr>
              <a:t>خدايا اين اندوه را از اين امت به حضور آن حضرت برطرف كن، و در ظهورش براى ما شتاب فرما،كه ديگران ظهورش‏ را دور مى‏بينند،</a:t>
            </a:r>
            <a:r>
              <a:rPr lang="en-US" sz="2600" b="1" dirty="0">
                <a:ln>
                  <a:solidFill>
                    <a:srgbClr val="FFCCFF"/>
                  </a:solidFill>
                </a:ln>
                <a:solidFill>
                  <a:srgbClr val="7030A0"/>
                </a:solidFill>
                <a:latin typeface="IranNastaliq" pitchFamily="2" charset="0"/>
                <a:cs typeface="B Davat" pitchFamily="2" charset="-78"/>
              </a:rPr>
              <a:t> </a:t>
            </a:r>
            <a:r>
              <a:rPr lang="fa-IR" sz="2600" b="1" dirty="0">
                <a:ln>
                  <a:solidFill>
                    <a:srgbClr val="FFCCFF"/>
                  </a:solidFill>
                </a:ln>
                <a:solidFill>
                  <a:srgbClr val="7030A0"/>
                </a:solidFill>
                <a:latin typeface="IranNastaliq" pitchFamily="2" charset="0"/>
                <a:cs typeface="B Davat" pitchFamily="2" charset="-78"/>
              </a:rPr>
              <a:t>و ما نزديك مى‏بينيم،</a:t>
            </a:r>
            <a:endParaRPr lang="en-US" sz="2600" b="1" dirty="0">
              <a:ln>
                <a:solidFill>
                  <a:srgbClr val="FFCCFF"/>
                </a:solidFill>
              </a:ln>
              <a:solidFill>
                <a:srgbClr val="7030A0"/>
              </a:solidFill>
              <a:latin typeface="IranNastaliq" pitchFamily="2" charset="0"/>
              <a:cs typeface="B Davat" pitchFamily="2" charset="-78"/>
            </a:endParaRPr>
          </a:p>
          <a:p>
            <a:pPr algn="ctr" rtl="1">
              <a:lnSpc>
                <a:spcPct val="150000"/>
              </a:lnSpc>
            </a:pPr>
            <a:r>
              <a:rPr lang="fa-IR" sz="2600" b="1" dirty="0">
                <a:ln>
                  <a:solidFill>
                    <a:srgbClr val="FFCCFF"/>
                  </a:solidFill>
                </a:ln>
                <a:solidFill>
                  <a:srgbClr val="7030A0"/>
                </a:solidFill>
                <a:latin typeface="IranNastaliq" pitchFamily="2" charset="0"/>
                <a:cs typeface="B Davat" pitchFamily="2" charset="-78"/>
              </a:rPr>
              <a:t>به مهربانى‏ات اى مهربان‏ترين مهربانان.</a:t>
            </a:r>
            <a:endParaRPr lang="en-US" sz="2600" b="1" dirty="0">
              <a:ln>
                <a:solidFill>
                  <a:srgbClr val="FFCCFF"/>
                </a:solidFill>
              </a:ln>
              <a:solidFill>
                <a:srgbClr val="7030A0"/>
              </a:solidFill>
              <a:latin typeface="IranNastaliq" pitchFamily="2" charset="0"/>
              <a:cs typeface="B Davat" pitchFamily="2" charset="-78"/>
            </a:endParaRPr>
          </a:p>
        </p:txBody>
      </p:sp>
    </p:spTree>
    <p:extLst>
      <p:ext uri="{BB962C8B-B14F-4D97-AF65-F5344CB8AC3E}">
        <p14:creationId xmlns:p14="http://schemas.microsoft.com/office/powerpoint/2010/main" val="2390038857"/>
      </p:ext>
    </p:extLst>
  </p:cSld>
  <p:clrMapOvr>
    <a:masterClrMapping/>
  </p:clrMapOvr>
  <p:transition spd="slow" advClick="0" advTm="18000">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935" y="1582064"/>
            <a:ext cx="7540129" cy="3693871"/>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706338428"/>
      </p:ext>
    </p:extLst>
  </p:cSld>
  <p:clrMapOvr>
    <a:masterClrMapping/>
  </p:clrMapOvr>
  <p:transition spd="slow" advClick="0" advTm="10000">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9626" y="4356121"/>
            <a:ext cx="6934200" cy="523220"/>
          </a:xfrm>
          <a:prstGeom prst="rect">
            <a:avLst/>
          </a:prstGeom>
        </p:spPr>
        <p:txBody>
          <a:bodyPr wrap="square">
            <a:spAutoFit/>
          </a:bodyPr>
          <a:lstStyle/>
          <a:p>
            <a:pPr algn="ctr" rtl="1"/>
            <a:r>
              <a:rPr lang="fa-IR" sz="2800" b="1" dirty="0">
                <a:ln>
                  <a:solidFill>
                    <a:srgbClr val="FFCCFF"/>
                  </a:solidFill>
                </a:ln>
                <a:solidFill>
                  <a:srgbClr val="7030A0"/>
                </a:solidFill>
                <a:latin typeface="IranNastaliq" pitchFamily="2" charset="0"/>
                <a:cs typeface="B Davat" pitchFamily="2" charset="-78"/>
              </a:rPr>
              <a:t>شتاب کن شتاب کن ای مولای من ای صاحب زمان </a:t>
            </a:r>
            <a:endParaRPr lang="en-US" sz="2800" b="1" dirty="0">
              <a:ln>
                <a:solidFill>
                  <a:srgbClr val="FFCCFF"/>
                </a:solidFill>
              </a:ln>
              <a:solidFill>
                <a:srgbClr val="7030A0"/>
              </a:solidFill>
              <a:latin typeface="IranNastaliq" pitchFamily="2" charset="0"/>
              <a:cs typeface="B Davat" pitchFamily="2" charset="-78"/>
            </a:endParaRPr>
          </a:p>
        </p:txBody>
      </p:sp>
      <p:sp>
        <p:nvSpPr>
          <p:cNvPr id="5" name="Rectangle 4"/>
          <p:cNvSpPr/>
          <p:nvPr/>
        </p:nvSpPr>
        <p:spPr>
          <a:xfrm>
            <a:off x="4038600" y="711440"/>
            <a:ext cx="5105400" cy="660160"/>
          </a:xfrm>
          <a:prstGeom prst="rect">
            <a:avLst/>
          </a:prstGeom>
          <a:solidFill>
            <a:schemeClr val="bg1"/>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962400" y="856854"/>
            <a:ext cx="5257800" cy="369332"/>
          </a:xfrm>
          <a:prstGeom prst="rect">
            <a:avLst/>
          </a:prstGeom>
        </p:spPr>
        <p:txBody>
          <a:bodyPr wrap="square">
            <a:spAutoFit/>
          </a:bodyPr>
          <a:lstStyle/>
          <a:p>
            <a:pPr algn="ctr"/>
            <a:r>
              <a:rPr lang="fa-IR" b="1" dirty="0">
                <a:cs typeface="B Nazanin" pitchFamily="2" charset="-78"/>
              </a:rPr>
              <a:t>آنگاه سه بار بر ران خود دست مى‏زنى،و در هر مرتبه مى‏گويى :</a:t>
            </a:r>
            <a:endParaRPr lang="en-US" dirty="0"/>
          </a:p>
        </p:txBody>
      </p:sp>
      <p:sp>
        <p:nvSpPr>
          <p:cNvPr id="6" name="Rectangle 5"/>
          <p:cNvSpPr/>
          <p:nvPr/>
        </p:nvSpPr>
        <p:spPr>
          <a:xfrm>
            <a:off x="1676400" y="1752600"/>
            <a:ext cx="5867400" cy="2031325"/>
          </a:xfrm>
          <a:prstGeom prst="rect">
            <a:avLst/>
          </a:prstGeom>
        </p:spPr>
        <p:txBody>
          <a:bodyPr wrap="square">
            <a:spAutoFit/>
          </a:bodyPr>
          <a:lstStyle/>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الْعَجَلَ الْعَجَلَ يَا مَوْلايَ يَا صَاحِبَ الزَّمَانِ</a:t>
            </a:r>
            <a:br>
              <a:rPr lang="fa-IR" sz="2800" b="1" dirty="0">
                <a:ln w="3175">
                  <a:solidFill>
                    <a:srgbClr val="CCFFFF"/>
                  </a:solidFill>
                </a:ln>
                <a:solidFill>
                  <a:schemeClr val="accent5">
                    <a:lumMod val="75000"/>
                  </a:schemeClr>
                </a:solidFill>
                <a:latin typeface="persian-sols 2" pitchFamily="2" charset="-78"/>
                <a:cs typeface="B Esfehan" pitchFamily="2" charset="-78"/>
              </a:rPr>
            </a:br>
            <a:r>
              <a:rPr lang="fa-IR" sz="2800" b="1" dirty="0">
                <a:ln w="3175">
                  <a:solidFill>
                    <a:srgbClr val="CCFFFF"/>
                  </a:solidFill>
                </a:ln>
                <a:solidFill>
                  <a:schemeClr val="accent5">
                    <a:lumMod val="75000"/>
                  </a:schemeClr>
                </a:solidFill>
                <a:latin typeface="persian-sols 2" pitchFamily="2" charset="-78"/>
                <a:cs typeface="B Esfehan" pitchFamily="2" charset="-78"/>
              </a:rPr>
              <a:t>الْعَجَلَ الْعَجَلَ يَا مَوْلايَ يَا صَاحِبَ الزَّمَانِ </a:t>
            </a:r>
            <a:br>
              <a:rPr lang="fa-IR" sz="2800" b="1" dirty="0">
                <a:ln w="3175">
                  <a:solidFill>
                    <a:srgbClr val="CCFFFF"/>
                  </a:solidFill>
                </a:ln>
                <a:solidFill>
                  <a:schemeClr val="accent5">
                    <a:lumMod val="75000"/>
                  </a:schemeClr>
                </a:solidFill>
                <a:latin typeface="persian-sols 2" pitchFamily="2" charset="-78"/>
                <a:cs typeface="B Esfehan" pitchFamily="2" charset="-78"/>
              </a:rPr>
            </a:br>
            <a:r>
              <a:rPr lang="fa-IR" sz="2800" b="1" dirty="0">
                <a:ln w="3175">
                  <a:solidFill>
                    <a:srgbClr val="CCFFFF"/>
                  </a:solidFill>
                </a:ln>
                <a:solidFill>
                  <a:schemeClr val="accent5">
                    <a:lumMod val="75000"/>
                  </a:schemeClr>
                </a:solidFill>
                <a:latin typeface="persian-sols 2" pitchFamily="2" charset="-78"/>
                <a:cs typeface="B Esfehan" pitchFamily="2" charset="-78"/>
              </a:rPr>
              <a:t>الْعَجَلَ الْعَجَلَ يَا مَوْلايَ يَا صَاحِبَ الزَّمَانِ  </a:t>
            </a:r>
          </a:p>
        </p:txBody>
      </p:sp>
    </p:spTree>
    <p:extLst>
      <p:ext uri="{BB962C8B-B14F-4D97-AF65-F5344CB8AC3E}">
        <p14:creationId xmlns:p14="http://schemas.microsoft.com/office/powerpoint/2010/main" val="2390038857"/>
      </p:ext>
    </p:extLst>
  </p:cSld>
  <p:clrMapOvr>
    <a:masterClrMapping/>
  </p:clrMapOvr>
  <p:transition spd="slow" advClick="0" advTm="28000">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62200" y="2514600"/>
            <a:ext cx="4923143" cy="1107996"/>
          </a:xfrm>
          <a:prstGeom prst="rect">
            <a:avLst/>
          </a:prstGeom>
        </p:spPr>
        <p:txBody>
          <a:bodyPr wrap="none">
            <a:spAutoFit/>
          </a:bodyPr>
          <a:lstStyle/>
          <a:p>
            <a:r>
              <a:rPr lang="fa-IR" sz="6600" dirty="0">
                <a:solidFill>
                  <a:schemeClr val="accent2">
                    <a:lumMod val="50000"/>
                  </a:schemeClr>
                </a:solidFill>
                <a:latin typeface="IranNastaliq" pitchFamily="2" charset="0"/>
                <a:cs typeface="IranNastaliq" pitchFamily="2" charset="0"/>
              </a:rPr>
              <a:t>  آمین یا رب العالمین</a:t>
            </a:r>
            <a:endParaRPr lang="fa-IR" sz="6600" dirty="0">
              <a:solidFill>
                <a:schemeClr val="accent2">
                  <a:lumMod val="50000"/>
                </a:schemeClr>
              </a:solidFill>
              <a:effectLst/>
              <a:latin typeface="IranNastaliq" pitchFamily="2" charset="0"/>
              <a:cs typeface="IranNastaliq" pitchFamily="2" charset="0"/>
            </a:endParaRPr>
          </a:p>
        </p:txBody>
      </p:sp>
      <p:sp>
        <p:nvSpPr>
          <p:cNvPr id="4" name="TextBox 3"/>
          <p:cNvSpPr txBox="1"/>
          <p:nvPr/>
        </p:nvSpPr>
        <p:spPr>
          <a:xfrm>
            <a:off x="1371600" y="6135469"/>
            <a:ext cx="6553200" cy="646331"/>
          </a:xfrm>
          <a:prstGeom prst="rect">
            <a:avLst/>
          </a:prstGeom>
          <a:noFill/>
        </p:spPr>
        <p:txBody>
          <a:bodyPr wrap="square" rtlCol="0">
            <a:spAutoFit/>
          </a:bodyPr>
          <a:lstStyle/>
          <a:p>
            <a:pPr algn="ctr"/>
            <a:r>
              <a:rPr lang="en-US" sz="3600" b="1" dirty="0">
                <a:ln w="19050">
                  <a:noFill/>
                </a:ln>
                <a:solidFill>
                  <a:schemeClr val="accent2">
                    <a:lumMod val="50000"/>
                  </a:schemeClr>
                </a:solidFill>
                <a:effectLst>
                  <a:outerShdw blurRad="38100" dist="38100" dir="2700000" algn="tl">
                    <a:srgbClr val="000000">
                      <a:alpha val="43137"/>
                    </a:srgbClr>
                  </a:outerShdw>
                </a:effectLst>
                <a:latin typeface="Batang" pitchFamily="18" charset="-127"/>
                <a:ea typeface="Batang" pitchFamily="18" charset="-127"/>
                <a:cs typeface=" persian-kordi" pitchFamily="2" charset="-78"/>
              </a:rPr>
              <a:t>www.SahebZaman.org</a:t>
            </a:r>
          </a:p>
        </p:txBody>
      </p:sp>
    </p:spTree>
    <p:extLst>
      <p:ext uri="{BB962C8B-B14F-4D97-AF65-F5344CB8AC3E}">
        <p14:creationId xmlns:p14="http://schemas.microsoft.com/office/powerpoint/2010/main" val="2390038857"/>
      </p:ext>
    </p:extLst>
  </p:cSld>
  <p:clrMapOvr>
    <a:masterClrMapping/>
  </p:clrMapOvr>
  <p:transition spd="slow" advClick="0" advTm="5000">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1183466"/>
            <a:ext cx="7772400" cy="1331134"/>
          </a:xfrm>
          <a:prstGeom prst="rect">
            <a:avLst/>
          </a:prstGeom>
        </p:spPr>
        <p:txBody>
          <a:bodyPr wrap="square">
            <a:spAutoFit/>
          </a:bodyPr>
          <a:lstStyle/>
          <a:p>
            <a:pPr algn="ctr">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اللَّهُمَّ رَبَّ النُّورِ الْعَظِيمِ وَ رَبَّ الْكُرْسِيِّ الرَّفِيعِ</a:t>
            </a:r>
          </a:p>
          <a:p>
            <a:pPr algn="ctr">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 وَ رَبَّ الْبَحْرِ الْمَسْجُورِ وَ مُنْزِلَ التَّوْرَاةِ وَ الْإِنْجِيلِ وَ الزَّبُورِ </a:t>
            </a:r>
            <a:endParaRPr lang="en-US" sz="2800" b="1" dirty="0">
              <a:ln w="3175">
                <a:solidFill>
                  <a:srgbClr val="CCFFFF"/>
                </a:solidFill>
              </a:ln>
              <a:solidFill>
                <a:schemeClr val="accent5">
                  <a:lumMod val="75000"/>
                </a:schemeClr>
              </a:solidFill>
              <a:latin typeface="persian-sols 2" pitchFamily="2" charset="-78"/>
              <a:cs typeface="B Esfehan" pitchFamily="2" charset="-78"/>
            </a:endParaRPr>
          </a:p>
        </p:txBody>
      </p:sp>
      <p:sp>
        <p:nvSpPr>
          <p:cNvPr id="6" name="Rectangle 5"/>
          <p:cNvSpPr/>
          <p:nvPr/>
        </p:nvSpPr>
        <p:spPr>
          <a:xfrm>
            <a:off x="1066800" y="3429000"/>
            <a:ext cx="7162800" cy="1384995"/>
          </a:xfrm>
          <a:prstGeom prst="rect">
            <a:avLst/>
          </a:prstGeom>
        </p:spPr>
        <p:txBody>
          <a:bodyPr wrap="square">
            <a:spAutoFit/>
          </a:bodyPr>
          <a:lstStyle/>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خداى</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من اى پروردگار نور بزرگ</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و پروردگار كرسى بلند،</a:t>
            </a:r>
            <a:endParaRPr lang="en-US" sz="2800" b="1" dirty="0">
              <a:ln>
                <a:solidFill>
                  <a:srgbClr val="FFCCFF"/>
                </a:solidFill>
              </a:ln>
              <a:solidFill>
                <a:srgbClr val="7030A0"/>
              </a:solidFill>
              <a:latin typeface="IranNastaliq" pitchFamily="2" charset="0"/>
              <a:cs typeface="B Davat" pitchFamily="2" charset="-78"/>
            </a:endParaRPr>
          </a:p>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و پروردگار درياى جوشان،</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و فرو فرستنده تورات‏ و انجيل و زبور</a:t>
            </a:r>
            <a:endParaRPr lang="en-US" sz="2800" b="1" dirty="0">
              <a:ln>
                <a:solidFill>
                  <a:srgbClr val="FFCCFF"/>
                </a:solidFill>
              </a:ln>
              <a:solidFill>
                <a:srgbClr val="7030A0"/>
              </a:solidFill>
              <a:latin typeface="IranNastaliq" pitchFamily="2" charset="0"/>
              <a:cs typeface="B Davat" pitchFamily="2" charset="-78"/>
            </a:endParaRPr>
          </a:p>
        </p:txBody>
      </p:sp>
    </p:spTree>
    <p:extLst>
      <p:ext uri="{BB962C8B-B14F-4D97-AF65-F5344CB8AC3E}">
        <p14:creationId xmlns:p14="http://schemas.microsoft.com/office/powerpoint/2010/main" val="3248297040"/>
      </p:ext>
    </p:extLst>
  </p:cSld>
  <p:clrMapOvr>
    <a:masterClrMapping/>
  </p:clrMapOvr>
  <p:transition spd="slow" advClick="0" advTm="38000">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219200"/>
            <a:ext cx="7543800" cy="1331134"/>
          </a:xfrm>
          <a:prstGeom prst="rect">
            <a:avLst/>
          </a:prstGeom>
        </p:spPr>
        <p:txBody>
          <a:bodyPr wrap="square">
            <a:spAutoFit/>
          </a:bodyPr>
          <a:lstStyle/>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وَ رَبَّ الظِّلِّ وَ الْحَرُورِ وَ مُنْزِلَ الْقُرْآنِ [الْفُرْقَانِ‏] الْعَظِيمِ</a:t>
            </a:r>
            <a:endParaRPr lang="en-US" sz="2800" b="1" dirty="0">
              <a:ln w="3175">
                <a:solidFill>
                  <a:srgbClr val="CCFFFF"/>
                </a:solidFill>
              </a:ln>
              <a:solidFill>
                <a:schemeClr val="accent5">
                  <a:lumMod val="75000"/>
                </a:schemeClr>
              </a:solidFill>
              <a:latin typeface="persian-sols 2" pitchFamily="2" charset="-78"/>
              <a:cs typeface="B Esfehan" pitchFamily="2" charset="-78"/>
            </a:endParaRPr>
          </a:p>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 وَ رَبَّ الْمَلائِكَةِ الْمُقَرَّبِينَ وَ الْأَنْبِيَاءِ [وَ] الْمُرْسَلِينَ </a:t>
            </a:r>
            <a:endParaRPr lang="en-US" sz="2800" b="1" dirty="0">
              <a:ln w="3175">
                <a:solidFill>
                  <a:srgbClr val="CCFFFF"/>
                </a:solidFill>
              </a:ln>
              <a:solidFill>
                <a:schemeClr val="accent5">
                  <a:lumMod val="75000"/>
                </a:schemeClr>
              </a:solidFill>
              <a:latin typeface="persian-sols 2" pitchFamily="2" charset="-78"/>
              <a:cs typeface="B Esfehan" pitchFamily="2" charset="-78"/>
            </a:endParaRPr>
          </a:p>
        </p:txBody>
      </p:sp>
      <p:sp>
        <p:nvSpPr>
          <p:cNvPr id="3" name="Rectangle 2"/>
          <p:cNvSpPr/>
          <p:nvPr/>
        </p:nvSpPr>
        <p:spPr>
          <a:xfrm>
            <a:off x="1219200" y="3429000"/>
            <a:ext cx="6705600" cy="1384995"/>
          </a:xfrm>
          <a:prstGeom prst="rect">
            <a:avLst/>
          </a:prstGeom>
        </p:spPr>
        <p:txBody>
          <a:bodyPr wrap="square">
            <a:spAutoFit/>
          </a:bodyPr>
          <a:lstStyle/>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و پروردگار سايه و حرارت آفتاب،</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و نازل كننده قرآن بزرگ،</a:t>
            </a:r>
            <a:endParaRPr lang="en-US" sz="2800" b="1" dirty="0">
              <a:ln>
                <a:solidFill>
                  <a:srgbClr val="FFCCFF"/>
                </a:solidFill>
              </a:ln>
              <a:solidFill>
                <a:srgbClr val="7030A0"/>
              </a:solidFill>
              <a:latin typeface="IranNastaliq" pitchFamily="2" charset="0"/>
              <a:cs typeface="B Davat" pitchFamily="2" charset="-78"/>
            </a:endParaRPr>
          </a:p>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و پروردگار فرشتگان‏ مقرّب،</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و پيامبران و رسولان.</a:t>
            </a:r>
            <a:endParaRPr lang="en-US" sz="2800" b="1" dirty="0">
              <a:ln>
                <a:solidFill>
                  <a:srgbClr val="FFCCFF"/>
                </a:solidFill>
              </a:ln>
              <a:solidFill>
                <a:srgbClr val="7030A0"/>
              </a:solidFill>
              <a:latin typeface="IranNastaliq" pitchFamily="2" charset="0"/>
              <a:cs typeface="B Davat" pitchFamily="2" charset="-78"/>
            </a:endParaRPr>
          </a:p>
        </p:txBody>
      </p:sp>
    </p:spTree>
    <p:extLst>
      <p:ext uri="{BB962C8B-B14F-4D97-AF65-F5344CB8AC3E}">
        <p14:creationId xmlns:p14="http://schemas.microsoft.com/office/powerpoint/2010/main" val="2390038857"/>
      </p:ext>
    </p:extLst>
  </p:cSld>
  <p:clrMapOvr>
    <a:masterClrMapping/>
  </p:clrMapOvr>
  <p:transition spd="slow" advClick="0" advTm="42000">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282005"/>
            <a:ext cx="7010400" cy="1384995"/>
          </a:xfrm>
          <a:prstGeom prst="rect">
            <a:avLst/>
          </a:prstGeom>
        </p:spPr>
        <p:txBody>
          <a:bodyPr wrap="square">
            <a:spAutoFit/>
          </a:bodyPr>
          <a:lstStyle/>
          <a:p>
            <a:pPr algn="ctr">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اللَّهُمَّ إِنِّي أَسْأَلُكَ بِوَجْهِكَ [بِاسْمِكَ‏] الْكَرِيمِ </a:t>
            </a:r>
            <a:endParaRPr lang="en-US" sz="2800" b="1" dirty="0">
              <a:ln w="3175">
                <a:solidFill>
                  <a:srgbClr val="CCFFFF"/>
                </a:solidFill>
              </a:ln>
              <a:solidFill>
                <a:schemeClr val="accent5">
                  <a:lumMod val="75000"/>
                </a:schemeClr>
              </a:solidFill>
              <a:latin typeface="persian-sols 2" pitchFamily="2" charset="-78"/>
              <a:cs typeface="B Esfehan" pitchFamily="2" charset="-78"/>
            </a:endParaRPr>
          </a:p>
          <a:p>
            <a:pPr algn="ctr">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وَ بِنُورِ وَجْهِكَ الْمُنِيرِ وَ مُلْكِكَ الْقَدِيمِ يَا حَيُّ يَا قَيُّومُ </a:t>
            </a:r>
            <a:endParaRPr lang="en-US" sz="2800" b="1" dirty="0">
              <a:ln w="3175">
                <a:solidFill>
                  <a:srgbClr val="CCFFFF"/>
                </a:solidFill>
              </a:ln>
              <a:solidFill>
                <a:schemeClr val="accent5">
                  <a:lumMod val="75000"/>
                </a:schemeClr>
              </a:solidFill>
              <a:latin typeface="persian-sols 2" pitchFamily="2" charset="-78"/>
              <a:cs typeface="B Esfehan" pitchFamily="2" charset="-78"/>
            </a:endParaRPr>
          </a:p>
        </p:txBody>
      </p:sp>
      <p:sp>
        <p:nvSpPr>
          <p:cNvPr id="3" name="Rectangle 2"/>
          <p:cNvSpPr/>
          <p:nvPr/>
        </p:nvSpPr>
        <p:spPr>
          <a:xfrm>
            <a:off x="1219200" y="3491805"/>
            <a:ext cx="6781800" cy="1384995"/>
          </a:xfrm>
          <a:prstGeom prst="rect">
            <a:avLst/>
          </a:prstGeom>
        </p:spPr>
        <p:txBody>
          <a:bodyPr wrap="square">
            <a:spAutoFit/>
          </a:bodyPr>
          <a:lstStyle/>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خدايا از تو مى‏خواهم به روى كريمت</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و به نور وجه نوربخشت</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a:t>
            </a:r>
            <a:r>
              <a:rPr lang="en-US" sz="2800" b="1" dirty="0">
                <a:ln>
                  <a:solidFill>
                    <a:srgbClr val="FFCCFF"/>
                  </a:solidFill>
                </a:ln>
                <a:solidFill>
                  <a:srgbClr val="7030A0"/>
                </a:solidFill>
                <a:latin typeface="IranNastaliq" pitchFamily="2" charset="0"/>
                <a:cs typeface="B Davat" pitchFamily="2" charset="-78"/>
              </a:rPr>
              <a:t> </a:t>
            </a:r>
          </a:p>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و فرمانروايى ديرينه‏ات</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اى زنده و پا برجاى دائم،</a:t>
            </a:r>
          </a:p>
        </p:txBody>
      </p:sp>
    </p:spTree>
    <p:extLst>
      <p:ext uri="{BB962C8B-B14F-4D97-AF65-F5344CB8AC3E}">
        <p14:creationId xmlns:p14="http://schemas.microsoft.com/office/powerpoint/2010/main" val="2390038857"/>
      </p:ext>
    </p:extLst>
  </p:cSld>
  <p:clrMapOvr>
    <a:masterClrMapping/>
  </p:clrMapOvr>
  <p:transition spd="slow" advClick="0" advTm="30000">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371600"/>
            <a:ext cx="7086600" cy="1143000"/>
          </a:xfrm>
        </p:spPr>
        <p:txBody>
          <a:bodyPr>
            <a:noAutofit/>
          </a:bodyPr>
          <a:lstStyle/>
          <a:p>
            <a:pPr>
              <a:lnSpc>
                <a:spcPct val="150000"/>
              </a:lnSpc>
            </a:pPr>
            <a:r>
              <a:rPr lang="fa-IR" sz="2800" b="1" dirty="0">
                <a:ln w="3175">
                  <a:solidFill>
                    <a:srgbClr val="CCFFFF"/>
                  </a:solidFill>
                </a:ln>
                <a:solidFill>
                  <a:schemeClr val="accent5">
                    <a:lumMod val="75000"/>
                  </a:schemeClr>
                </a:solidFill>
                <a:latin typeface="persian-sols 2" pitchFamily="2" charset="-78"/>
                <a:ea typeface="+mn-ea"/>
                <a:cs typeface="B Esfehan" pitchFamily="2" charset="-78"/>
              </a:rPr>
              <a:t>أَسْأَلُكَ بِاسْمِكَ الَّذِي أَشْرَقَتْ بِهِ السَّمَاوَاتُ وَ الْأَرَضُونَ</a:t>
            </a:r>
            <a:br>
              <a:rPr lang="en-US" sz="2800" b="1" dirty="0">
                <a:ln w="3175">
                  <a:solidFill>
                    <a:srgbClr val="CCFFFF"/>
                  </a:solidFill>
                </a:ln>
                <a:solidFill>
                  <a:schemeClr val="accent5">
                    <a:lumMod val="75000"/>
                  </a:schemeClr>
                </a:solidFill>
                <a:latin typeface="persian-sols 2" pitchFamily="2" charset="-78"/>
                <a:ea typeface="+mn-ea"/>
                <a:cs typeface="B Esfehan" pitchFamily="2" charset="-78"/>
              </a:rPr>
            </a:br>
            <a:r>
              <a:rPr lang="fa-IR" sz="2800" b="1" dirty="0">
                <a:ln w="3175">
                  <a:solidFill>
                    <a:srgbClr val="CCFFFF"/>
                  </a:solidFill>
                </a:ln>
                <a:solidFill>
                  <a:schemeClr val="accent5">
                    <a:lumMod val="75000"/>
                  </a:schemeClr>
                </a:solidFill>
                <a:latin typeface="persian-sols 2" pitchFamily="2" charset="-78"/>
                <a:ea typeface="+mn-ea"/>
                <a:cs typeface="B Esfehan" pitchFamily="2" charset="-78"/>
              </a:rPr>
              <a:t> وَ بِاسْمِكَ الَّذِي يَصْلَحُ بِهِ الْأَوَّلُونَ وَ الْآخِرُونَ</a:t>
            </a:r>
            <a:endParaRPr lang="en-US" sz="2800" b="1" dirty="0">
              <a:ln w="3175">
                <a:solidFill>
                  <a:srgbClr val="CCFFFF"/>
                </a:solidFill>
              </a:ln>
              <a:solidFill>
                <a:schemeClr val="accent5">
                  <a:lumMod val="75000"/>
                </a:schemeClr>
              </a:solidFill>
              <a:latin typeface="persian-sols 2" pitchFamily="2" charset="-78"/>
              <a:ea typeface="+mn-ea"/>
              <a:cs typeface="B Esfehan" pitchFamily="2" charset="-78"/>
            </a:endParaRPr>
          </a:p>
        </p:txBody>
      </p:sp>
      <p:sp>
        <p:nvSpPr>
          <p:cNvPr id="4" name="Rectangle 3"/>
          <p:cNvSpPr/>
          <p:nvPr/>
        </p:nvSpPr>
        <p:spPr>
          <a:xfrm>
            <a:off x="838200" y="3339405"/>
            <a:ext cx="7315200" cy="1384995"/>
          </a:xfrm>
          <a:prstGeom prst="rect">
            <a:avLst/>
          </a:prstGeom>
        </p:spPr>
        <p:txBody>
          <a:bodyPr wrap="square">
            <a:spAutoFit/>
          </a:bodyPr>
          <a:lstStyle/>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از تو مى‏خواهم به حق نامت</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كه به آن آسمانها و زمينها روشن شد</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a:t>
            </a:r>
            <a:r>
              <a:rPr lang="en-US" sz="2800" b="1" dirty="0">
                <a:ln>
                  <a:solidFill>
                    <a:srgbClr val="FFCCFF"/>
                  </a:solidFill>
                </a:ln>
                <a:solidFill>
                  <a:srgbClr val="7030A0"/>
                </a:solidFill>
                <a:latin typeface="IranNastaliq" pitchFamily="2" charset="0"/>
                <a:cs typeface="B Davat" pitchFamily="2" charset="-78"/>
              </a:rPr>
              <a:t> </a:t>
            </a:r>
          </a:p>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و به حق نامت كه پيشينيان و پسينيان به آن شايسته مى‏شوند</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a:t>
            </a:r>
          </a:p>
        </p:txBody>
      </p:sp>
    </p:spTree>
    <p:extLst>
      <p:ext uri="{BB962C8B-B14F-4D97-AF65-F5344CB8AC3E}">
        <p14:creationId xmlns:p14="http://schemas.microsoft.com/office/powerpoint/2010/main" val="2209577853"/>
      </p:ext>
    </p:extLst>
  </p:cSld>
  <p:clrMapOvr>
    <a:masterClrMapping/>
  </p:clrMapOvr>
  <p:transition spd="slow" advClick="0" advTm="26000">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1066800"/>
            <a:ext cx="8001000" cy="1600200"/>
          </a:xfrm>
        </p:spPr>
        <p:txBody>
          <a:bodyPr>
            <a:normAutofit/>
          </a:bodyPr>
          <a:lstStyle/>
          <a:p>
            <a:pPr>
              <a:lnSpc>
                <a:spcPct val="150000"/>
              </a:lnSpc>
            </a:pPr>
            <a:r>
              <a:rPr lang="fa-IR" sz="2800" b="1" dirty="0">
                <a:ln w="3175">
                  <a:solidFill>
                    <a:srgbClr val="CCFFFF"/>
                  </a:solidFill>
                </a:ln>
                <a:solidFill>
                  <a:schemeClr val="accent5">
                    <a:lumMod val="75000"/>
                  </a:schemeClr>
                </a:solidFill>
                <a:latin typeface="persian-sols 2" pitchFamily="2" charset="-78"/>
                <a:ea typeface="+mn-ea"/>
                <a:cs typeface="B Esfehan" pitchFamily="2" charset="-78"/>
              </a:rPr>
              <a:t>يَا حَيّا قَبْلَ كُلِّ حَيٍّ وَ يَا حَيّا بَعْدَ كُلِّ حَيٍّ وَ يَا حَيّا حِينَ لا حَيَّ </a:t>
            </a:r>
            <a:br>
              <a:rPr lang="en-US" sz="2800" b="1" dirty="0">
                <a:ln w="3175">
                  <a:solidFill>
                    <a:srgbClr val="CCFFFF"/>
                  </a:solidFill>
                </a:ln>
                <a:solidFill>
                  <a:schemeClr val="accent5">
                    <a:lumMod val="75000"/>
                  </a:schemeClr>
                </a:solidFill>
                <a:latin typeface="persian-sols 2" pitchFamily="2" charset="-78"/>
                <a:ea typeface="+mn-ea"/>
                <a:cs typeface="B Esfehan" pitchFamily="2" charset="-78"/>
              </a:rPr>
            </a:br>
            <a:r>
              <a:rPr lang="fa-IR" sz="2800" b="1" dirty="0">
                <a:ln w="3175">
                  <a:solidFill>
                    <a:srgbClr val="CCFFFF"/>
                  </a:solidFill>
                </a:ln>
                <a:solidFill>
                  <a:schemeClr val="accent5">
                    <a:lumMod val="75000"/>
                  </a:schemeClr>
                </a:solidFill>
                <a:latin typeface="persian-sols 2" pitchFamily="2" charset="-78"/>
                <a:ea typeface="+mn-ea"/>
                <a:cs typeface="B Esfehan" pitchFamily="2" charset="-78"/>
              </a:rPr>
              <a:t>يَا مُحْيِيَ الْمَوْتَى وَ مُمِيتَ الْأَحْيَاءِ يَا حَيُّ لا إِلَهَ إِلا أَنْتَ.</a:t>
            </a:r>
            <a:endParaRPr lang="en-US" sz="2800" b="1" dirty="0">
              <a:ln w="3175">
                <a:solidFill>
                  <a:srgbClr val="CCFFFF"/>
                </a:solidFill>
              </a:ln>
              <a:solidFill>
                <a:schemeClr val="accent5">
                  <a:lumMod val="75000"/>
                </a:schemeClr>
              </a:solidFill>
              <a:latin typeface="persian-sols 2" pitchFamily="2" charset="-78"/>
              <a:ea typeface="+mn-ea"/>
              <a:cs typeface="B Esfehan" pitchFamily="2" charset="-78"/>
            </a:endParaRPr>
          </a:p>
        </p:txBody>
      </p:sp>
      <p:sp>
        <p:nvSpPr>
          <p:cNvPr id="4" name="Rectangle 3"/>
          <p:cNvSpPr/>
          <p:nvPr/>
        </p:nvSpPr>
        <p:spPr>
          <a:xfrm>
            <a:off x="1143000" y="3302675"/>
            <a:ext cx="7010400" cy="2031325"/>
          </a:xfrm>
          <a:prstGeom prst="rect">
            <a:avLst/>
          </a:prstGeom>
        </p:spPr>
        <p:txBody>
          <a:bodyPr wrap="square">
            <a:spAutoFit/>
          </a:bodyPr>
          <a:lstStyle/>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اى زنده پيش از هر زنده</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اى زنده‏ پس از هر زند</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ه</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a:t>
            </a:r>
          </a:p>
          <a:p>
            <a:pPr algn="ctr" rtl="1">
              <a:lnSpc>
                <a:spcPct val="150000"/>
              </a:lnSpc>
            </a:pP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اى زنده در آن وقتى كه زنده‏اى نبود</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اى زنده كننده مردگان</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a:t>
            </a:r>
            <a:r>
              <a:rPr lang="en-US" sz="2800" b="1" dirty="0">
                <a:ln>
                  <a:solidFill>
                    <a:srgbClr val="FFCCFF"/>
                  </a:solidFill>
                </a:ln>
                <a:solidFill>
                  <a:srgbClr val="7030A0"/>
                </a:solidFill>
                <a:latin typeface="IranNastaliq" pitchFamily="2" charset="0"/>
                <a:cs typeface="B Davat" pitchFamily="2" charset="-78"/>
              </a:rPr>
              <a:t> </a:t>
            </a:r>
            <a:endParaRPr lang="fa-IR" sz="2800" b="1" dirty="0">
              <a:ln>
                <a:solidFill>
                  <a:srgbClr val="FFCCFF"/>
                </a:solidFill>
              </a:ln>
              <a:solidFill>
                <a:srgbClr val="7030A0"/>
              </a:solidFill>
              <a:latin typeface="IranNastaliq" pitchFamily="2" charset="0"/>
              <a:cs typeface="B Davat" pitchFamily="2" charset="-78"/>
            </a:endParaRPr>
          </a:p>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و ميراننده زندگان</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اى زنده</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معبودى جز تو نيست‏</a:t>
            </a:r>
            <a:endParaRPr lang="en-US" sz="2800" b="1" dirty="0">
              <a:ln>
                <a:solidFill>
                  <a:srgbClr val="FFCCFF"/>
                </a:solidFill>
              </a:ln>
              <a:solidFill>
                <a:srgbClr val="7030A0"/>
              </a:solidFill>
              <a:latin typeface="IranNastaliq" pitchFamily="2" charset="0"/>
              <a:cs typeface="B Davat" pitchFamily="2" charset="-78"/>
            </a:endParaRPr>
          </a:p>
        </p:txBody>
      </p:sp>
    </p:spTree>
    <p:extLst>
      <p:ext uri="{BB962C8B-B14F-4D97-AF65-F5344CB8AC3E}">
        <p14:creationId xmlns:p14="http://schemas.microsoft.com/office/powerpoint/2010/main" val="2731258917"/>
      </p:ext>
    </p:extLst>
  </p:cSld>
  <p:clrMapOvr>
    <a:masterClrMapping/>
  </p:clrMapOvr>
  <p:transition spd="slow" advClick="0" advTm="45000">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371600"/>
            <a:ext cx="8458200" cy="1981200"/>
          </a:xfrm>
          <a:prstGeom prst="rect">
            <a:avLst/>
          </a:prstGeom>
        </p:spPr>
        <p:txBody>
          <a:bodyPr vert="horz" lIns="91440" tIns="45720" rIns="91440" bIns="45720" rtlCol="0" anchor="ctr">
            <a:noAutofit/>
          </a:bodyPr>
          <a:lstStyle/>
          <a:p>
            <a:pPr algn="ctr">
              <a:lnSpc>
                <a:spcPct val="150000"/>
              </a:lnSpc>
              <a:spcBef>
                <a:spcPct val="0"/>
              </a:spcBef>
            </a:pPr>
            <a:r>
              <a:rPr lang="fa-IR" sz="2800" b="1" dirty="0">
                <a:ln w="3175">
                  <a:solidFill>
                    <a:srgbClr val="CCFFFF"/>
                  </a:solidFill>
                </a:ln>
                <a:solidFill>
                  <a:schemeClr val="accent5">
                    <a:lumMod val="75000"/>
                  </a:schemeClr>
                </a:solidFill>
                <a:latin typeface="persian-sols 2" pitchFamily="2" charset="-78"/>
                <a:cs typeface="B Esfehan" pitchFamily="2" charset="-78"/>
              </a:rPr>
              <a:t>اللَّهُمَّ بَلِّغْ مَوْلانَا الْإِمَامَ الْهَادِيَ الْمَهْدِيَّ الْقَائِمَ بِأَمْرِكَ </a:t>
            </a:r>
          </a:p>
          <a:p>
            <a:pPr algn="ctr">
              <a:lnSpc>
                <a:spcPct val="150000"/>
              </a:lnSpc>
              <a:spcBef>
                <a:spcPct val="0"/>
              </a:spcBef>
            </a:pPr>
            <a:r>
              <a:rPr lang="fa-IR" sz="2800" b="1" dirty="0">
                <a:ln w="3175">
                  <a:solidFill>
                    <a:srgbClr val="CCFFFF"/>
                  </a:solidFill>
                </a:ln>
                <a:solidFill>
                  <a:schemeClr val="accent5">
                    <a:lumMod val="75000"/>
                  </a:schemeClr>
                </a:solidFill>
                <a:latin typeface="persian-sols 2" pitchFamily="2" charset="-78"/>
                <a:cs typeface="B Esfehan" pitchFamily="2" charset="-78"/>
              </a:rPr>
              <a:t>صَلَوَاتُ اللَّهِ عَلَيْهِ وَ عَلَى آبَائِهِ الطَّاهِرِينَ </a:t>
            </a:r>
          </a:p>
          <a:p>
            <a:pPr algn="ctr">
              <a:lnSpc>
                <a:spcPct val="150000"/>
              </a:lnSpc>
              <a:spcBef>
                <a:spcPct val="0"/>
              </a:spcBef>
            </a:pPr>
            <a:r>
              <a:rPr lang="fa-IR" sz="2800" b="1" dirty="0">
                <a:ln w="3175">
                  <a:solidFill>
                    <a:srgbClr val="CCFFFF"/>
                  </a:solidFill>
                </a:ln>
                <a:solidFill>
                  <a:schemeClr val="accent5">
                    <a:lumMod val="75000"/>
                  </a:schemeClr>
                </a:solidFill>
                <a:latin typeface="persian-sols 2" pitchFamily="2" charset="-78"/>
                <a:cs typeface="B Esfehan" pitchFamily="2" charset="-78"/>
              </a:rPr>
              <a:t>عَنْ جَمِيعِ الْمُؤْمِنِينَ وَ الْمُؤْمِنَاتِ</a:t>
            </a:r>
          </a:p>
          <a:p>
            <a:pPr algn="ctr">
              <a:lnSpc>
                <a:spcPct val="150000"/>
              </a:lnSpc>
              <a:spcBef>
                <a:spcPct val="0"/>
              </a:spcBef>
            </a:pPr>
            <a:endParaRPr lang="fa-IR" sz="2800" b="1" dirty="0">
              <a:ln w="3175">
                <a:solidFill>
                  <a:srgbClr val="CCFFFF"/>
                </a:solidFill>
              </a:ln>
              <a:solidFill>
                <a:schemeClr val="accent5">
                  <a:lumMod val="75000"/>
                </a:schemeClr>
              </a:solidFill>
              <a:latin typeface="persian-sols 2" pitchFamily="2" charset="-78"/>
              <a:cs typeface="B Esfehan" pitchFamily="2" charset="-78"/>
            </a:endParaRPr>
          </a:p>
        </p:txBody>
      </p:sp>
      <p:sp>
        <p:nvSpPr>
          <p:cNvPr id="4" name="Rectangle 3"/>
          <p:cNvSpPr/>
          <p:nvPr/>
        </p:nvSpPr>
        <p:spPr>
          <a:xfrm>
            <a:off x="838200" y="3531275"/>
            <a:ext cx="7315200" cy="2677656"/>
          </a:xfrm>
          <a:prstGeom prst="rect">
            <a:avLst/>
          </a:prstGeom>
        </p:spPr>
        <p:txBody>
          <a:bodyPr wrap="square">
            <a:spAutoFit/>
          </a:bodyPr>
          <a:lstStyle/>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خدايا برسان به مولاى ما امام راهنماى راه‏يافته</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قيام كننده به فرمانت </a:t>
            </a:r>
            <a:endParaRPr lang="en-US" sz="2800" b="1" dirty="0">
              <a:ln>
                <a:solidFill>
                  <a:srgbClr val="FFCCFF"/>
                </a:solidFill>
              </a:ln>
              <a:solidFill>
                <a:srgbClr val="7030A0"/>
              </a:solidFill>
              <a:latin typeface="IranNastaliq" pitchFamily="2" charset="0"/>
              <a:cs typeface="B Davat" pitchFamily="2" charset="-78"/>
            </a:endParaRPr>
          </a:p>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كه درودهاى خدا بر او و پدران‏ پاكش</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 </a:t>
            </a:r>
            <a:endParaRPr lang="en-US" sz="2800" b="1" dirty="0">
              <a:ln>
                <a:solidFill>
                  <a:srgbClr val="FFCCFF"/>
                </a:solidFill>
              </a:ln>
              <a:solidFill>
                <a:srgbClr val="7030A0"/>
              </a:solidFill>
              <a:latin typeface="IranNastaliq" pitchFamily="2" charset="0"/>
              <a:cs typeface="B Davat" pitchFamily="2" charset="-78"/>
            </a:endParaRPr>
          </a:p>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از جانب همه مردان و زنان مؤمن</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a:t>
            </a:r>
          </a:p>
          <a:p>
            <a:pPr algn="ctr" rtl="1">
              <a:lnSpc>
                <a:spcPct val="150000"/>
              </a:lnSpc>
            </a:pPr>
            <a:endParaRPr lang="fa-IR" sz="2800" b="1" dirty="0">
              <a:ln>
                <a:solidFill>
                  <a:srgbClr val="FFCCFF"/>
                </a:solidFill>
              </a:ln>
              <a:solidFill>
                <a:srgbClr val="7030A0"/>
              </a:solidFill>
              <a:latin typeface="IranNastaliq" pitchFamily="2" charset="0"/>
              <a:cs typeface="B Davat" pitchFamily="2" charset="-78"/>
            </a:endParaRPr>
          </a:p>
        </p:txBody>
      </p:sp>
    </p:spTree>
    <p:extLst>
      <p:ext uri="{BB962C8B-B14F-4D97-AF65-F5344CB8AC3E}">
        <p14:creationId xmlns:p14="http://schemas.microsoft.com/office/powerpoint/2010/main" val="2390038857"/>
      </p:ext>
    </p:extLst>
  </p:cSld>
  <p:clrMapOvr>
    <a:masterClrMapping/>
  </p:clrMapOvr>
  <p:transition spd="slow" advClick="0" advTm="36000">
    <p:fade thruBlk="1"/>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609600" y="3517374"/>
            <a:ext cx="7772400" cy="1892826"/>
          </a:xfrm>
          <a:prstGeom prst="rect">
            <a:avLst/>
          </a:prstGeom>
        </p:spPr>
        <p:txBody>
          <a:bodyPr wrap="square">
            <a:spAutoFit/>
          </a:bodyPr>
          <a:lstStyle/>
          <a:p>
            <a:pPr algn="ctr" rtl="1">
              <a:lnSpc>
                <a:spcPct val="150000"/>
              </a:lnSpc>
            </a:pPr>
            <a:r>
              <a:rPr lang="fa-IR" sz="2600" b="1" dirty="0">
                <a:ln>
                  <a:solidFill>
                    <a:srgbClr val="FFCCFF"/>
                  </a:solidFill>
                </a:ln>
                <a:solidFill>
                  <a:srgbClr val="7030A0"/>
                </a:solidFill>
                <a:latin typeface="IranNastaliq" pitchFamily="2" charset="0"/>
                <a:cs typeface="B Davat" pitchFamily="2" charset="-78"/>
              </a:rPr>
              <a:t>در مشرقها زمين و مغربهايش، همواريها و كوههايش، خشكيها و درياهايش، </a:t>
            </a:r>
          </a:p>
          <a:p>
            <a:pPr algn="ctr" rtl="1">
              <a:lnSpc>
                <a:spcPct val="150000"/>
              </a:lnSpc>
            </a:pPr>
            <a:r>
              <a:rPr lang="fa-IR" sz="2600" b="1" dirty="0">
                <a:ln>
                  <a:solidFill>
                    <a:srgbClr val="FFCCFF"/>
                  </a:solidFill>
                </a:ln>
                <a:solidFill>
                  <a:srgbClr val="7030A0"/>
                </a:solidFill>
                <a:latin typeface="IranNastaliq" pitchFamily="2" charset="0"/>
                <a:cs typeface="B Davat" pitchFamily="2" charset="-78"/>
              </a:rPr>
              <a:t>و از طرف من و پدر و مادرم، از درودها به گرانى عرش خدا، و كشش‏ كلماتش،</a:t>
            </a:r>
          </a:p>
          <a:p>
            <a:pPr algn="ctr" rtl="1">
              <a:lnSpc>
                <a:spcPct val="150000"/>
              </a:lnSpc>
            </a:pPr>
            <a:r>
              <a:rPr lang="fa-IR" sz="2600" b="1" dirty="0">
                <a:ln>
                  <a:solidFill>
                    <a:srgbClr val="FFCCFF"/>
                  </a:solidFill>
                </a:ln>
                <a:solidFill>
                  <a:srgbClr val="7030A0"/>
                </a:solidFill>
                <a:latin typeface="IranNastaliq" pitchFamily="2" charset="0"/>
                <a:cs typeface="B Davat" pitchFamily="2" charset="-78"/>
              </a:rPr>
              <a:t> و آنچه دانشش برشمرده، و كتابش به آن احاطه يافته،</a:t>
            </a:r>
          </a:p>
        </p:txBody>
      </p:sp>
      <p:sp>
        <p:nvSpPr>
          <p:cNvPr id="4" name="Rectangle 3"/>
          <p:cNvSpPr/>
          <p:nvPr/>
        </p:nvSpPr>
        <p:spPr>
          <a:xfrm>
            <a:off x="609600" y="940475"/>
            <a:ext cx="8077200" cy="1842812"/>
          </a:xfrm>
          <a:prstGeom prst="rect">
            <a:avLst/>
          </a:prstGeom>
        </p:spPr>
        <p:txBody>
          <a:bodyPr wrap="square">
            <a:spAutoFit/>
          </a:bodyPr>
          <a:lstStyle/>
          <a:p>
            <a:pPr algn="ctr" rtl="1">
              <a:lnSpc>
                <a:spcPct val="150000"/>
              </a:lnSpc>
              <a:spcBef>
                <a:spcPct val="0"/>
              </a:spcBef>
            </a:pPr>
            <a:r>
              <a:rPr lang="fa-IR" sz="2600" b="1" dirty="0">
                <a:ln w="3175">
                  <a:solidFill>
                    <a:srgbClr val="CCFFFF"/>
                  </a:solidFill>
                </a:ln>
                <a:solidFill>
                  <a:schemeClr val="accent5">
                    <a:lumMod val="75000"/>
                  </a:schemeClr>
                </a:solidFill>
                <a:latin typeface="persian-sols 2" pitchFamily="2" charset="-78"/>
                <a:cs typeface="B Esfehan" pitchFamily="2" charset="-78"/>
              </a:rPr>
              <a:t>فِي مَشَارِقِ الْأَرْضِ وَ مَغَارِبِهَا سَهْلِهَا وَ جَبَلِهَا وَ بَرِّهَا وَ بَحْرِهَا</a:t>
            </a:r>
            <a:endParaRPr lang="en-US" sz="2600" b="1" dirty="0">
              <a:ln w="3175">
                <a:solidFill>
                  <a:srgbClr val="CCFFFF"/>
                </a:solidFill>
              </a:ln>
              <a:solidFill>
                <a:schemeClr val="accent5">
                  <a:lumMod val="75000"/>
                </a:schemeClr>
              </a:solidFill>
              <a:latin typeface="persian-sols 2" pitchFamily="2" charset="-78"/>
              <a:cs typeface="B Esfehan" pitchFamily="2" charset="-78"/>
            </a:endParaRPr>
          </a:p>
          <a:p>
            <a:pPr algn="ctr" rtl="1">
              <a:lnSpc>
                <a:spcPct val="150000"/>
              </a:lnSpc>
              <a:spcBef>
                <a:spcPct val="0"/>
              </a:spcBef>
            </a:pPr>
            <a:r>
              <a:rPr lang="fa-IR" sz="2600" b="1" dirty="0">
                <a:ln w="3175">
                  <a:solidFill>
                    <a:srgbClr val="CCFFFF"/>
                  </a:solidFill>
                </a:ln>
                <a:solidFill>
                  <a:schemeClr val="accent5">
                    <a:lumMod val="75000"/>
                  </a:schemeClr>
                </a:solidFill>
                <a:latin typeface="persian-sols 2" pitchFamily="2" charset="-78"/>
                <a:cs typeface="B Esfehan" pitchFamily="2" charset="-78"/>
              </a:rPr>
              <a:t> وَ عَنِّي وَ عَنْ وَالِدَيَّ مِنَ الصَّلَوَاتِ زِنَةَ عَرْشِ اللَّهِ وَ مِدَادَ كَلِمَاتِهِ </a:t>
            </a:r>
            <a:endParaRPr lang="en-US" sz="2600" b="1" dirty="0">
              <a:ln w="3175">
                <a:solidFill>
                  <a:srgbClr val="CCFFFF"/>
                </a:solidFill>
              </a:ln>
              <a:solidFill>
                <a:schemeClr val="accent5">
                  <a:lumMod val="75000"/>
                </a:schemeClr>
              </a:solidFill>
              <a:latin typeface="persian-sols 2" pitchFamily="2" charset="-78"/>
              <a:cs typeface="B Esfehan" pitchFamily="2" charset="-78"/>
            </a:endParaRPr>
          </a:p>
          <a:p>
            <a:pPr algn="ctr" rtl="1">
              <a:lnSpc>
                <a:spcPct val="150000"/>
              </a:lnSpc>
              <a:spcBef>
                <a:spcPct val="0"/>
              </a:spcBef>
            </a:pPr>
            <a:r>
              <a:rPr lang="fa-IR" sz="2600" b="1" dirty="0">
                <a:ln w="3175">
                  <a:solidFill>
                    <a:srgbClr val="CCFFFF"/>
                  </a:solidFill>
                </a:ln>
                <a:solidFill>
                  <a:schemeClr val="accent5">
                    <a:lumMod val="75000"/>
                  </a:schemeClr>
                </a:solidFill>
                <a:latin typeface="persian-sols 2" pitchFamily="2" charset="-78"/>
                <a:cs typeface="B Esfehan" pitchFamily="2" charset="-78"/>
              </a:rPr>
              <a:t>وَ مَا أَحْصَاهُ عِلْمُهُ [كِتَابُهُ‏] وَ أَحَاطَ بِهِ كِتَابُهُ [عِلْمُهُ‏] </a:t>
            </a:r>
          </a:p>
        </p:txBody>
      </p:sp>
    </p:spTree>
    <p:extLst>
      <p:ext uri="{BB962C8B-B14F-4D97-AF65-F5344CB8AC3E}">
        <p14:creationId xmlns:p14="http://schemas.microsoft.com/office/powerpoint/2010/main" val="2390038857"/>
      </p:ext>
    </p:extLst>
  </p:cSld>
  <p:clrMapOvr>
    <a:masterClrMapping/>
  </p:clrMapOvr>
  <p:transition spd="slow" advClick="0" advTm="48000">
    <p:fade thruBlk="1"/>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1217</Words>
  <Application>Microsoft Office PowerPoint</Application>
  <PresentationFormat>On-screen Show (4:3)</PresentationFormat>
  <Paragraphs>71</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Batang</vt:lpstr>
      <vt:lpstr>Arial</vt:lpstr>
      <vt:lpstr>Calibri</vt:lpstr>
      <vt:lpstr>IranNastaliq</vt:lpstr>
      <vt:lpstr>persian-sols 2</vt:lpstr>
      <vt:lpstr>Office Theme</vt:lpstr>
      <vt:lpstr>PowerPoint Presentation</vt:lpstr>
      <vt:lpstr>PowerPoint Presentation</vt:lpstr>
      <vt:lpstr>PowerPoint Presentation</vt:lpstr>
      <vt:lpstr>PowerPoint Presentation</vt:lpstr>
      <vt:lpstr>PowerPoint Presentation</vt:lpstr>
      <vt:lpstr>أَسْأَلُكَ بِاسْمِكَ الَّذِي أَشْرَقَتْ بِهِ السَّمَاوَاتُ وَ الْأَرَضُونَ  وَ بِاسْمِكَ الَّذِي يَصْلَحُ بِهِ الْأَوَّلُونَ وَ الْآخِرُونَ</vt:lpstr>
      <vt:lpstr>يَا حَيّا قَبْلَ كُلِّ حَيٍّ وَ يَا حَيّا بَعْدَ كُلِّ حَيٍّ وَ يَا حَيّا حِينَ لا حَيَّ  يَا مُحْيِيَ الْمَوْتَى وَ مُمِيتَ الْأَحْيَاءِ يَا حَيُّ لا إِلَهَ إِلا أَنْتَ.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مهدی دهقان</cp:lastModifiedBy>
  <cp:revision>65</cp:revision>
  <dcterms:created xsi:type="dcterms:W3CDTF">2013-08-14T14:09:08Z</dcterms:created>
  <dcterms:modified xsi:type="dcterms:W3CDTF">2025-01-13T09:33:40Z</dcterms:modified>
</cp:coreProperties>
</file>